
<file path=[Content_Types].xml><?xml version="1.0" encoding="utf-8"?>
<Types xmlns="http://schemas.openxmlformats.org/package/2006/content-types">
  <Default Extension="xml" ContentType="application/xml"/>
  <Default Extension="wav" ContentType="audio/wav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1.bin" ContentType="application/vnd.openxmlformats-officedocument.oleObject"/>
  <Override PartName="/ppt/notesSlides/notesSlide9.xml" ContentType="application/vnd.openxmlformats-officedocument.presentationml.notesSlide+xml"/>
  <Override PartName="/ppt/embeddings/oleObject2.bin" ContentType="application/vnd.openxmlformats-officedocument.oleObject"/>
  <Override PartName="/ppt/notesSlides/notesSlide10.xml" ContentType="application/vnd.openxmlformats-officedocument.presentationml.notesSlide+xml"/>
  <Override PartName="/ppt/media/audio1.bin" ContentType="audio/unknown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media/audio2.bin" ContentType="audio/unknown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49"/>
  </p:notesMasterIdLst>
  <p:handoutMasterIdLst>
    <p:handoutMasterId r:id="rId50"/>
  </p:handout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308" r:id="rId38"/>
    <p:sldId id="309" r:id="rId39"/>
    <p:sldId id="310" r:id="rId40"/>
    <p:sldId id="311" r:id="rId41"/>
    <p:sldId id="312" r:id="rId42"/>
    <p:sldId id="313" r:id="rId43"/>
    <p:sldId id="314" r:id="rId44"/>
    <p:sldId id="315" r:id="rId45"/>
    <p:sldId id="316" r:id="rId46"/>
    <p:sldId id="317" r:id="rId47"/>
    <p:sldId id="318" r:id="rId48"/>
  </p:sldIdLst>
  <p:sldSz cx="9144000" cy="6858000" type="screen4x3"/>
  <p:notesSz cx="6642100" cy="96535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3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3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3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3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FF00"/>
    <a:srgbClr val="FF0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25" d="100"/>
          <a:sy n="125" d="100"/>
        </p:scale>
        <p:origin x="-624" y="1584"/>
      </p:cViewPr>
      <p:guideLst>
        <p:guide orient="horz" pos="2205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handoutMaster" Target="handoutMasters/handout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1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207" tIns="44604" rIns="89207" bIns="44604" numCol="1" anchor="t" anchorCtr="0" compatLnSpc="1">
            <a:prstTxWarp prst="textNoShape">
              <a:avLst/>
            </a:prstTxWarp>
          </a:bodyPr>
          <a:lstStyle>
            <a:lvl1pPr defTabSz="892175">
              <a:spcBef>
                <a:spcPct val="20000"/>
              </a:spcBef>
              <a:buFontTx/>
              <a:buChar char="•"/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3963" y="0"/>
            <a:ext cx="28781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207" tIns="44604" rIns="89207" bIns="44604" numCol="1" anchor="t" anchorCtr="0" compatLnSpc="1">
            <a:prstTxWarp prst="textNoShape">
              <a:avLst/>
            </a:prstTxWarp>
          </a:bodyPr>
          <a:lstStyle>
            <a:lvl1pPr algn="r" defTabSz="892175">
              <a:spcBef>
                <a:spcPct val="20000"/>
              </a:spcBef>
              <a:buFontTx/>
              <a:buChar char="•"/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72575"/>
            <a:ext cx="28781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207" tIns="44604" rIns="89207" bIns="44604" numCol="1" anchor="b" anchorCtr="0" compatLnSpc="1">
            <a:prstTxWarp prst="textNoShape">
              <a:avLst/>
            </a:prstTxWarp>
          </a:bodyPr>
          <a:lstStyle>
            <a:lvl1pPr defTabSz="892175">
              <a:spcBef>
                <a:spcPct val="20000"/>
              </a:spcBef>
              <a:buFontTx/>
              <a:buChar char="•"/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3963" y="9172575"/>
            <a:ext cx="28781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207" tIns="44604" rIns="89207" bIns="44604" numCol="1" anchor="b" anchorCtr="0" compatLnSpc="1">
            <a:prstTxWarp prst="textNoShape">
              <a:avLst/>
            </a:prstTxWarp>
          </a:bodyPr>
          <a:lstStyle>
            <a:lvl1pPr algn="r" defTabSz="892175">
              <a:spcBef>
                <a:spcPct val="20000"/>
              </a:spcBef>
              <a:buFontTx/>
              <a:buChar char="•"/>
              <a:defRPr sz="1200"/>
            </a:lvl1pPr>
          </a:lstStyle>
          <a:p>
            <a:pPr>
              <a:defRPr/>
            </a:pPr>
            <a:fld id="{E76003F3-1210-5944-A484-D9A01FB19D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545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1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207" tIns="44604" rIns="89207" bIns="44604" numCol="1" anchor="t" anchorCtr="0" compatLnSpc="1">
            <a:prstTxWarp prst="textNoShape">
              <a:avLst/>
            </a:prstTxWarp>
          </a:bodyPr>
          <a:lstStyle>
            <a:lvl1pPr defTabSz="892175">
              <a:spcBef>
                <a:spcPct val="20000"/>
              </a:spcBef>
              <a:buFontTx/>
              <a:buChar char="•"/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763963" y="0"/>
            <a:ext cx="28781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207" tIns="44604" rIns="89207" bIns="44604" numCol="1" anchor="t" anchorCtr="0" compatLnSpc="1">
            <a:prstTxWarp prst="textNoShape">
              <a:avLst/>
            </a:prstTxWarp>
          </a:bodyPr>
          <a:lstStyle>
            <a:lvl1pPr algn="r" defTabSz="892175">
              <a:spcBef>
                <a:spcPct val="20000"/>
              </a:spcBef>
              <a:buFontTx/>
              <a:buChar char="•"/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8050" y="725488"/>
            <a:ext cx="4826000" cy="3619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5825" y="4584700"/>
            <a:ext cx="48704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207" tIns="44604" rIns="89207" bIns="446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48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72575"/>
            <a:ext cx="28781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207" tIns="44604" rIns="89207" bIns="44604" numCol="1" anchor="b" anchorCtr="0" compatLnSpc="1">
            <a:prstTxWarp prst="textNoShape">
              <a:avLst/>
            </a:prstTxWarp>
          </a:bodyPr>
          <a:lstStyle>
            <a:lvl1pPr defTabSz="892175">
              <a:spcBef>
                <a:spcPct val="20000"/>
              </a:spcBef>
              <a:buFontTx/>
              <a:buChar char="•"/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3963" y="9172575"/>
            <a:ext cx="28781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207" tIns="44604" rIns="89207" bIns="44604" numCol="1" anchor="b" anchorCtr="0" compatLnSpc="1">
            <a:prstTxWarp prst="textNoShape">
              <a:avLst/>
            </a:prstTxWarp>
          </a:bodyPr>
          <a:lstStyle>
            <a:lvl1pPr algn="r" defTabSz="892175">
              <a:spcBef>
                <a:spcPct val="20000"/>
              </a:spcBef>
              <a:buFontTx/>
              <a:buChar char="•"/>
              <a:defRPr sz="1200"/>
            </a:lvl1pPr>
          </a:lstStyle>
          <a:p>
            <a:pPr>
              <a:defRPr/>
            </a:pPr>
            <a:fld id="{A288A5B8-F716-C246-850E-FFE1DCD3E5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2161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05363F2-BC22-2443-9E88-3D16249B6DDA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25488"/>
            <a:ext cx="4826000" cy="3619500"/>
          </a:xfrm>
          <a:solidFill>
            <a:srgbClr val="FFFFFF"/>
          </a:solidFill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PT" sz="18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A6D2A71-42CE-8A41-80B4-5333051494B4}" type="slidenum">
              <a:rPr lang="en-US" sz="1200"/>
              <a:pPr eaLnBrk="1" hangingPunct="1"/>
              <a:t>22</a:t>
            </a:fld>
            <a:endParaRPr lang="en-US" sz="120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C6C7FF0-CD57-DF40-94BF-A972FBCFB479}" type="slidenum">
              <a:rPr lang="en-US" sz="1200"/>
              <a:pPr eaLnBrk="1" hangingPunct="1"/>
              <a:t>27</a:t>
            </a:fld>
            <a:endParaRPr 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87CF004-0CB9-8340-BD43-49889772B8D2}" type="slidenum">
              <a:rPr lang="en-US" sz="1200"/>
              <a:pPr eaLnBrk="1" hangingPunct="1"/>
              <a:t>28</a:t>
            </a:fld>
            <a:endParaRPr lang="en-US" sz="12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7D3F2B3-1565-284B-8B10-1E9FB53BC119}" type="slidenum">
              <a:rPr lang="en-US" sz="1200"/>
              <a:pPr eaLnBrk="1" hangingPunct="1"/>
              <a:t>29</a:t>
            </a:fld>
            <a:endParaRPr lang="en-US" sz="120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7207562-E23A-664A-9329-76A03EC50764}" type="slidenum">
              <a:rPr lang="en-US" sz="1200"/>
              <a:pPr eaLnBrk="1" hangingPunct="1"/>
              <a:t>32</a:t>
            </a:fld>
            <a:endParaRPr lang="en-US" sz="120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9E5F943-7709-854E-87D0-06AA74D06605}" type="slidenum">
              <a:rPr lang="en-US" sz="1200"/>
              <a:pPr eaLnBrk="1" hangingPunct="1"/>
              <a:t>33</a:t>
            </a:fld>
            <a:endParaRPr lang="en-US" sz="120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6123C72-C57A-9746-957F-85C57F8D4045}" type="slidenum">
              <a:rPr lang="en-US" sz="1200"/>
              <a:pPr eaLnBrk="1" hangingPunct="1"/>
              <a:t>34</a:t>
            </a:fld>
            <a:endParaRPr lang="en-US" sz="120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E89053B-9797-6141-9930-A8B745EAC0CB}" type="slidenum">
              <a:rPr lang="en-US" sz="1200"/>
              <a:pPr eaLnBrk="1" hangingPunct="1"/>
              <a:t>35</a:t>
            </a:fld>
            <a:endParaRPr lang="en-US" sz="120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92DAD04-5B0D-6F42-B301-772D4FBCDBEF}" type="slidenum">
              <a:rPr lang="en-US" sz="1200"/>
              <a:pPr eaLnBrk="1" hangingPunct="1"/>
              <a:t>36</a:t>
            </a:fld>
            <a:endParaRPr lang="en-US" sz="120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PT"/>
              <a:t>Testar este programa na aula</a:t>
            </a:r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90CE2C7-A83B-1B43-93E4-51C7C9584FC4}" type="slidenum">
              <a:rPr lang="pt-PT" sz="1200">
                <a:solidFill>
                  <a:srgbClr val="006600"/>
                </a:solidFill>
              </a:rPr>
              <a:pPr eaLnBrk="1" hangingPunct="1"/>
              <a:t>38</a:t>
            </a:fld>
            <a:endParaRPr lang="pt-PT" sz="1200">
              <a:solidFill>
                <a:srgbClr val="006600"/>
              </a:solidFill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7CD4687-3004-2E46-8DAB-70269E9EC8F3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E39472E-FC2B-444C-82F1-58BF4D604A39}" type="slidenum">
              <a:rPr lang="pt-PT" sz="1200">
                <a:solidFill>
                  <a:srgbClr val="006600"/>
                </a:solidFill>
              </a:rPr>
              <a:pPr eaLnBrk="1" hangingPunct="1"/>
              <a:t>39</a:t>
            </a:fld>
            <a:endParaRPr lang="pt-PT" sz="1200">
              <a:solidFill>
                <a:srgbClr val="006600"/>
              </a:solidFill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P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66D6BE5-EE8F-864C-B99D-C56A494B53F2}" type="slidenum">
              <a:rPr lang="pt-PT" sz="1200">
                <a:solidFill>
                  <a:srgbClr val="006600"/>
                </a:solidFill>
              </a:rPr>
              <a:pPr eaLnBrk="1" hangingPunct="1"/>
              <a:t>40</a:t>
            </a:fld>
            <a:endParaRPr lang="pt-PT" sz="1200">
              <a:solidFill>
                <a:srgbClr val="006600"/>
              </a:solidFill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P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5A73967-3DF3-1249-BC53-CEAE87AE5881}" type="slidenum">
              <a:rPr lang="pt-PT" sz="1200">
                <a:solidFill>
                  <a:srgbClr val="006600"/>
                </a:solidFill>
              </a:rPr>
              <a:pPr eaLnBrk="1" hangingPunct="1"/>
              <a:t>41</a:t>
            </a:fld>
            <a:endParaRPr lang="pt-PT" sz="1200">
              <a:solidFill>
                <a:srgbClr val="006600"/>
              </a:solidFill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P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7921D66-78C8-F64B-89DF-9BC301274ABA}" type="slidenum">
              <a:rPr lang="pt-PT" sz="1200">
                <a:solidFill>
                  <a:srgbClr val="006600"/>
                </a:solidFill>
              </a:rPr>
              <a:pPr eaLnBrk="1" hangingPunct="1"/>
              <a:t>42</a:t>
            </a:fld>
            <a:endParaRPr lang="pt-PT" sz="1200">
              <a:solidFill>
                <a:srgbClr val="006600"/>
              </a:solidFill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P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5AD2F7D-D3FE-0646-9930-DBB4A3F501C3}" type="slidenum">
              <a:rPr lang="pt-PT" sz="1200">
                <a:solidFill>
                  <a:srgbClr val="006600"/>
                </a:solidFill>
              </a:rPr>
              <a:pPr eaLnBrk="1" hangingPunct="1"/>
              <a:t>43</a:t>
            </a:fld>
            <a:endParaRPr lang="pt-PT" sz="1200">
              <a:solidFill>
                <a:srgbClr val="006600"/>
              </a:solidFill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P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06DB653-B914-A04B-824F-315F8687830E}" type="slidenum">
              <a:rPr lang="pt-PT" sz="1200">
                <a:solidFill>
                  <a:srgbClr val="006600"/>
                </a:solidFill>
              </a:rPr>
              <a:pPr eaLnBrk="1" hangingPunct="1"/>
              <a:t>44</a:t>
            </a:fld>
            <a:endParaRPr lang="pt-PT" sz="1200">
              <a:solidFill>
                <a:srgbClr val="006600"/>
              </a:solidFill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P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C51FD19-E79A-AC4C-98A5-2A863619989B}" type="slidenum">
              <a:rPr lang="pt-PT" sz="1200">
                <a:solidFill>
                  <a:srgbClr val="006600"/>
                </a:solidFill>
              </a:rPr>
              <a:pPr eaLnBrk="1" hangingPunct="1"/>
              <a:t>45</a:t>
            </a:fld>
            <a:endParaRPr lang="pt-PT" sz="1200">
              <a:solidFill>
                <a:srgbClr val="006600"/>
              </a:solidFill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P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0024E3E-67C3-BB49-B5AA-7933D0C2C4FB}" type="slidenum">
              <a:rPr lang="pt-PT" sz="1200">
                <a:solidFill>
                  <a:srgbClr val="006600"/>
                </a:solidFill>
              </a:rPr>
              <a:pPr eaLnBrk="1" hangingPunct="1"/>
              <a:t>46</a:t>
            </a:fld>
            <a:endParaRPr lang="pt-PT" sz="1200">
              <a:solidFill>
                <a:srgbClr val="006600"/>
              </a:solidFill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P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4D59D8A-A7EC-EB4D-9F3E-8C60CA9544FE}" type="slidenum">
              <a:rPr lang="pt-PT" sz="1200">
                <a:solidFill>
                  <a:srgbClr val="006600"/>
                </a:solidFill>
              </a:rPr>
              <a:pPr eaLnBrk="1" hangingPunct="1"/>
              <a:t>47</a:t>
            </a:fld>
            <a:endParaRPr lang="pt-PT" sz="1200">
              <a:solidFill>
                <a:srgbClr val="006600"/>
              </a:solidFill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DD34DB6-8A69-D448-9BD7-4DAC2A1DAA0A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2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PT"/>
              <a:t>Os Cones são responsáveis pela captação da cor e encontram-se maioritariamente na Fóvea – 4,5milhões.</a:t>
            </a:r>
          </a:p>
          <a:p>
            <a:pPr eaLnBrk="1" hangingPunct="1"/>
            <a:r>
              <a:rPr lang="pt-PT"/>
              <a:t>Os Bastonetes existem são mais sensíveis a variações de luminosidade e existem em maior número. São os responsáveis pela visão periférica – 90milhões. </a:t>
            </a:r>
          </a:p>
          <a:p>
            <a:pPr eaLnBrk="1" hangingPunct="1"/>
            <a:endParaRPr lang="pt-PT"/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792D58E-63A8-E248-9E12-FCEE46C35298}" type="slidenum">
              <a:rPr lang="en-US" sz="1200"/>
              <a:pPr eaLnBrk="1" hangingPunct="1"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PT"/>
              <a:t>Decimar esta imagem no Matlab com filtragem passa baixo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8DE82E7-49D4-FF46-B129-79F890B4D220}" type="slidenum">
              <a:rPr lang="en-US" sz="1200">
                <a:solidFill>
                  <a:srgbClr val="006600"/>
                </a:solidFill>
              </a:rPr>
              <a:pPr eaLnBrk="1" hangingPunct="1"/>
              <a:t>10</a:t>
            </a:fld>
            <a:endParaRPr lang="en-US" sz="1200">
              <a:solidFill>
                <a:srgbClr val="0066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PT"/>
              <a:t>Decimar esta imagem no Matlab com filtragem passa baixo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F48B70E-3031-FC40-A080-9A3B731428C5}" type="slidenum">
              <a:rPr lang="en-US" sz="1200">
                <a:solidFill>
                  <a:srgbClr val="006600"/>
                </a:solidFill>
              </a:rPr>
              <a:pPr eaLnBrk="1" hangingPunct="1"/>
              <a:t>11</a:t>
            </a:fld>
            <a:endParaRPr lang="en-US" sz="1200">
              <a:solidFill>
                <a:srgbClr val="0066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4B36C7D-E624-7046-B13B-DB7F9FAD89E0}" type="slidenum">
              <a:rPr lang="en-US" sz="1200"/>
              <a:pPr eaLnBrk="1" hangingPunct="1"/>
              <a:t>19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2684FD5-EBE6-F845-BAF2-B03DBA9A04CB}" type="slidenum">
              <a:rPr lang="en-US" sz="1200"/>
              <a:pPr eaLnBrk="1" hangingPunct="1"/>
              <a:t>20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9217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706F17F-118B-2340-B92F-84077650E091}" type="slidenum">
              <a:rPr lang="en-US" sz="1200"/>
              <a:pPr eaLnBrk="1" hangingPunct="1"/>
              <a:t>21</a:t>
            </a:fld>
            <a:endParaRPr lang="en-US" sz="120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64423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49651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96000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96000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01541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51070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122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44772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67647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24327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2439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6526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x-none" noProof="0" smtClean="0"/>
              <a:t>Drag picture to placeholder or click icon to add</a:t>
            </a:r>
            <a:endParaRPr lang="pt-P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567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rgbClr val="DEDEB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1028" name="Line 1028"/>
          <p:cNvSpPr>
            <a:spLocks noChangeShapeType="1"/>
          </p:cNvSpPr>
          <p:nvPr/>
        </p:nvSpPr>
        <p:spPr bwMode="auto">
          <a:xfrm>
            <a:off x="457200" y="1447800"/>
            <a:ext cx="82296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029" name="Line 1029"/>
          <p:cNvSpPr>
            <a:spLocks noChangeShapeType="1"/>
          </p:cNvSpPr>
          <p:nvPr/>
        </p:nvSpPr>
        <p:spPr bwMode="auto">
          <a:xfrm>
            <a:off x="457200" y="6553200"/>
            <a:ext cx="82296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9462" name="Text Box 1030"/>
          <p:cNvSpPr txBox="1">
            <a:spLocks noChangeArrowheads="1"/>
          </p:cNvSpPr>
          <p:nvPr/>
        </p:nvSpPr>
        <p:spPr bwMode="auto">
          <a:xfrm>
            <a:off x="8763000" y="6553200"/>
            <a:ext cx="38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fld id="{5788AF87-824B-9E40-AD8B-8D0C85556B52}" type="slidenum">
              <a:rPr lang="pt-PT" sz="1000" smtClean="0">
                <a:solidFill>
                  <a:schemeClr val="bg2"/>
                </a:solidFill>
              </a:rPr>
              <a:pPr eaLnBrk="1" hangingPunct="1">
                <a:spcBef>
                  <a:spcPct val="50000"/>
                </a:spcBef>
                <a:buFontTx/>
                <a:buNone/>
                <a:defRPr/>
              </a:pPr>
              <a:t>‹#›</a:t>
            </a:fld>
            <a:endParaRPr lang="pt-PT" sz="1000" smtClean="0">
              <a:solidFill>
                <a:schemeClr val="bg2"/>
              </a:solidFill>
            </a:endParaRPr>
          </a:p>
        </p:txBody>
      </p:sp>
      <p:sp>
        <p:nvSpPr>
          <p:cNvPr id="19463" name="Text Box 1031"/>
          <p:cNvSpPr txBox="1">
            <a:spLocks noChangeArrowheads="1"/>
          </p:cNvSpPr>
          <p:nvPr/>
        </p:nvSpPr>
        <p:spPr bwMode="auto">
          <a:xfrm>
            <a:off x="457200" y="6553200"/>
            <a:ext cx="2667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pt-PT" sz="1000" dirty="0" smtClean="0">
                <a:solidFill>
                  <a:schemeClr val="bg2"/>
                </a:solidFill>
              </a:rPr>
              <a:t>Módulo 3 – parte II de Sistemas Multimédia</a:t>
            </a:r>
            <a:endParaRPr lang="en-US" sz="1000" dirty="0" smtClean="0">
              <a:solidFill>
                <a:schemeClr val="bg2"/>
              </a:solidFill>
            </a:endParaRPr>
          </a:p>
        </p:txBody>
      </p:sp>
      <p:sp>
        <p:nvSpPr>
          <p:cNvPr id="1033" name="Line 1033"/>
          <p:cNvSpPr>
            <a:spLocks noChangeShapeType="1"/>
          </p:cNvSpPr>
          <p:nvPr/>
        </p:nvSpPr>
        <p:spPr bwMode="auto">
          <a:xfrm>
            <a:off x="457200" y="1447800"/>
            <a:ext cx="82296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034" name="Line 1034"/>
          <p:cNvSpPr>
            <a:spLocks noChangeShapeType="1"/>
          </p:cNvSpPr>
          <p:nvPr/>
        </p:nvSpPr>
        <p:spPr bwMode="auto">
          <a:xfrm>
            <a:off x="457200" y="6553200"/>
            <a:ext cx="82296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pic>
        <p:nvPicPr>
          <p:cNvPr id="4" name="Picture 3" descr="UA_logo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4629"/>
            <a:ext cx="439628" cy="46405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jpe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hyperlink" Target="http://www.youtube.com/watch?v=zdW7PvGZ0uM&amp;playnext=1&amp;list=PL2F6E056B13C904AB&amp;feature=results_main" TargetMode="External"/><Relationship Id="rId5" Type="http://schemas.openxmlformats.org/officeDocument/2006/relationships/hyperlink" Target="http://blog.alexbeutel.com/135/image-aliasing-of-plane-propellers-in-photos-and-video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3fbB-yMuUtA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ntwrp.gsfc.nasa.gov/apod/ap081217.html" TargetMode="Externa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2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ntwrp.gsfc.nasa.gov/apod/ap091004.html" TargetMode="External"/><Relationship Id="rId3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hyperlink" Target="http://www.colorado.edu/physics/2000/tv/colortv.html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5" Type="http://schemas.openxmlformats.org/officeDocument/2006/relationships/image" Target="../media/image35.jpeg"/><Relationship Id="rId6" Type="http://schemas.openxmlformats.org/officeDocument/2006/relationships/image" Target="../media/image36.jpeg"/><Relationship Id="rId7" Type="http://schemas.openxmlformats.org/officeDocument/2006/relationships/image" Target="../media/image37.jpeg"/><Relationship Id="rId8" Type="http://schemas.openxmlformats.org/officeDocument/2006/relationships/image" Target="../media/image38.jpeg"/><Relationship Id="rId9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Relationship Id="rId3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mageprocessing.wordpress.com/2008/03/14/image-segmentation/" TargetMode="External"/><Relationship Id="rId3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8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8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4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sb.info.nih.gov/ij/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0.xml"/><Relationship Id="rId5" Type="http://schemas.openxmlformats.org/officeDocument/2006/relationships/image" Target="../media/image51.wmf"/><Relationship Id="rId6" Type="http://schemas.openxmlformats.org/officeDocument/2006/relationships/image" Target="../media/image52.wmf"/><Relationship Id="rId7" Type="http://schemas.openxmlformats.org/officeDocument/2006/relationships/image" Target="../media/image53.pn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1.xml"/><Relationship Id="rId5" Type="http://schemas.openxmlformats.org/officeDocument/2006/relationships/image" Target="../media/image54.wmf"/><Relationship Id="rId6" Type="http://schemas.openxmlformats.org/officeDocument/2006/relationships/image" Target="../media/image55.wmf"/><Relationship Id="rId7" Type="http://schemas.openxmlformats.org/officeDocument/2006/relationships/image" Target="../media/image53.png"/><Relationship Id="rId1" Type="http://schemas.microsoft.com/office/2007/relationships/media" Target="../media/media2.wav"/><Relationship Id="rId2" Type="http://schemas.openxmlformats.org/officeDocument/2006/relationships/audio" Target="../media/media2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2.xml"/><Relationship Id="rId5" Type="http://schemas.openxmlformats.org/officeDocument/2006/relationships/image" Target="../media/image56.wmf"/><Relationship Id="rId6" Type="http://schemas.openxmlformats.org/officeDocument/2006/relationships/image" Target="../media/image57.wmf"/><Relationship Id="rId7" Type="http://schemas.openxmlformats.org/officeDocument/2006/relationships/image" Target="../media/image53.png"/><Relationship Id="rId1" Type="http://schemas.microsoft.com/office/2007/relationships/media" Target="../media/media3.wav"/><Relationship Id="rId2" Type="http://schemas.openxmlformats.org/officeDocument/2006/relationships/audio" Target="../media/media3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4.xml"/><Relationship Id="rId5" Type="http://schemas.openxmlformats.org/officeDocument/2006/relationships/image" Target="../media/image60.png"/><Relationship Id="rId6" Type="http://schemas.openxmlformats.org/officeDocument/2006/relationships/image" Target="../media/image53.png"/><Relationship Id="rId1" Type="http://schemas.microsoft.com/office/2007/relationships/media" Target="../media/media4.wav"/><Relationship Id="rId2" Type="http://schemas.openxmlformats.org/officeDocument/2006/relationships/audio" Target="../media/media4.wav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audio" Target="../media/audio2.bin"/><Relationship Id="rId5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4" Type="http://schemas.openxmlformats.org/officeDocument/2006/relationships/image" Target="../media/image64.wmf"/><Relationship Id="rId5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4" Type="http://schemas.openxmlformats.org/officeDocument/2006/relationships/image" Target="../media/image67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4" Type="http://schemas.openxmlformats.org/officeDocument/2006/relationships/image" Target="../media/image69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rofs.ccems.pt/PaulaFrota/olho.htm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2743200"/>
          </a:xfrm>
        </p:spPr>
        <p:txBody>
          <a:bodyPr/>
          <a:lstStyle/>
          <a:p>
            <a:pPr eaLnBrk="1" hangingPunct="1"/>
            <a:r>
              <a:rPr lang="pt-PT" sz="4000" dirty="0">
                <a:latin typeface="Times New Roman" charset="0"/>
              </a:rPr>
              <a:t>Módulo 3 – Amostragem de Imagens</a:t>
            </a:r>
            <a:r>
              <a:rPr lang="pt-PT" dirty="0">
                <a:latin typeface="Times New Roman" charset="0"/>
              </a:rPr>
              <a:t/>
            </a:r>
            <a:br>
              <a:rPr lang="pt-PT" dirty="0">
                <a:latin typeface="Times New Roman" charset="0"/>
              </a:rPr>
            </a:br>
            <a:r>
              <a:rPr lang="pt-PT" dirty="0">
                <a:latin typeface="Times New Roman" charset="0"/>
              </a:rPr>
              <a:t> </a:t>
            </a:r>
            <a:r>
              <a:rPr lang="pt-PT" sz="4000" dirty="0">
                <a:latin typeface="Times New Roman" charset="0"/>
              </a:rPr>
              <a:t>Sistema Multimédia</a:t>
            </a:r>
            <a:r>
              <a:rPr lang="pt-PT" dirty="0">
                <a:latin typeface="Times New Roman" charset="0"/>
              </a:rPr>
              <a:t/>
            </a:r>
            <a:br>
              <a:rPr lang="pt-PT" dirty="0">
                <a:latin typeface="Times New Roman" charset="0"/>
              </a:rPr>
            </a:br>
            <a:r>
              <a:rPr lang="pt-PT" sz="3600" dirty="0">
                <a:latin typeface="Times New Roman" charset="0"/>
              </a:rPr>
              <a:t>Ana Tomé</a:t>
            </a:r>
            <a:br>
              <a:rPr lang="pt-PT" sz="3600" dirty="0">
                <a:latin typeface="Times New Roman" charset="0"/>
              </a:rPr>
            </a:br>
            <a:r>
              <a:rPr lang="pt-PT" sz="3600" dirty="0">
                <a:latin typeface="Times New Roman" charset="0"/>
              </a:rPr>
              <a:t>José Vieira</a:t>
            </a:r>
          </a:p>
        </p:txBody>
      </p:sp>
      <p:sp>
        <p:nvSpPr>
          <p:cNvPr id="409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648200"/>
            <a:ext cx="7772400" cy="1600200"/>
          </a:xfrm>
        </p:spPr>
        <p:txBody>
          <a:bodyPr/>
          <a:lstStyle/>
          <a:p>
            <a:pPr eaLnBrk="1" hangingPunct="1"/>
            <a:r>
              <a:rPr lang="pt-PT" sz="2400">
                <a:latin typeface="Times New Roman" charset="0"/>
              </a:rPr>
              <a:t>Departamento de Electrónica, Telecomunicações e Informática</a:t>
            </a:r>
          </a:p>
          <a:p>
            <a:pPr eaLnBrk="1" hangingPunct="1"/>
            <a:r>
              <a:rPr lang="pt-PT" sz="2800">
                <a:latin typeface="Times New Roman" charset="0"/>
              </a:rPr>
              <a:t>Universidade de Aveiro</a:t>
            </a:r>
          </a:p>
        </p:txBody>
      </p:sp>
    </p:spTree>
    <p:extLst>
      <p:ext uri="{BB962C8B-B14F-4D97-AF65-F5344CB8AC3E}">
        <p14:creationId xmlns:p14="http://schemas.microsoft.com/office/powerpoint/2010/main" val="4130568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>
                <a:latin typeface="Times New Roman" charset="0"/>
              </a:rPr>
              <a:t>Efeito da Resolução</a:t>
            </a:r>
          </a:p>
        </p:txBody>
      </p:sp>
      <p:pic>
        <p:nvPicPr>
          <p:cNvPr id="17410" name="Picture 10" descr="Parrot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057400"/>
            <a:ext cx="25400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Content Placeholder 14" descr="Parrot1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19" r="-7919"/>
          <a:stretch>
            <a:fillRect/>
          </a:stretch>
        </p:blipFill>
        <p:spPr>
          <a:xfrm>
            <a:off x="152400" y="1524000"/>
            <a:ext cx="4706938" cy="2701925"/>
          </a:xfrm>
        </p:spPr>
      </p:pic>
      <p:pic>
        <p:nvPicPr>
          <p:cNvPr id="17412" name="Picture 15" descr="Parrot8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029200"/>
            <a:ext cx="12700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6" descr="Parrot1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257800"/>
            <a:ext cx="635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18"/>
          <p:cNvSpPr txBox="1">
            <a:spLocks noChangeArrowheads="1"/>
          </p:cNvSpPr>
          <p:nvPr/>
        </p:nvSpPr>
        <p:spPr bwMode="auto">
          <a:xfrm>
            <a:off x="533400" y="4343400"/>
            <a:ext cx="4038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t-PT" sz="2000"/>
              <a:t>800×532</a:t>
            </a:r>
          </a:p>
        </p:txBody>
      </p:sp>
      <p:sp>
        <p:nvSpPr>
          <p:cNvPr id="17415" name="TextBox 19"/>
          <p:cNvSpPr txBox="1">
            <a:spLocks noChangeArrowheads="1"/>
          </p:cNvSpPr>
          <p:nvPr/>
        </p:nvSpPr>
        <p:spPr bwMode="auto">
          <a:xfrm>
            <a:off x="5486400" y="3733800"/>
            <a:ext cx="2514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t-PT" sz="2000"/>
              <a:t>200×133</a:t>
            </a:r>
          </a:p>
        </p:txBody>
      </p:sp>
      <p:sp>
        <p:nvSpPr>
          <p:cNvPr id="17416" name="TextBox 20"/>
          <p:cNvSpPr txBox="1">
            <a:spLocks noChangeArrowheads="1"/>
          </p:cNvSpPr>
          <p:nvPr/>
        </p:nvSpPr>
        <p:spPr bwMode="auto">
          <a:xfrm>
            <a:off x="1828800" y="5867400"/>
            <a:ext cx="1219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t-PT" sz="2000"/>
              <a:t>100×67</a:t>
            </a:r>
          </a:p>
        </p:txBody>
      </p:sp>
      <p:sp>
        <p:nvSpPr>
          <p:cNvPr id="17417" name="TextBox 21"/>
          <p:cNvSpPr txBox="1">
            <a:spLocks noChangeArrowheads="1"/>
          </p:cNvSpPr>
          <p:nvPr/>
        </p:nvSpPr>
        <p:spPr bwMode="auto">
          <a:xfrm>
            <a:off x="6172200" y="5715000"/>
            <a:ext cx="106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t-PT" sz="2000"/>
              <a:t>50×34</a:t>
            </a:r>
          </a:p>
        </p:txBody>
      </p:sp>
    </p:spTree>
    <p:extLst>
      <p:ext uri="{BB962C8B-B14F-4D97-AF65-F5344CB8AC3E}">
        <p14:creationId xmlns:p14="http://schemas.microsoft.com/office/powerpoint/2010/main" val="1780703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>
                <a:latin typeface="Times New Roman" charset="0"/>
              </a:rPr>
              <a:t>Efeito da Resolução</a:t>
            </a:r>
          </a:p>
        </p:txBody>
      </p:sp>
      <p:pic>
        <p:nvPicPr>
          <p:cNvPr id="19458" name="Picture 10" descr="Parrot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238" y="1447800"/>
            <a:ext cx="3789362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Content Placeholder 14" descr="Parrot1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19" r="-7919"/>
          <a:stretch>
            <a:fillRect/>
          </a:stretch>
        </p:blipFill>
        <p:spPr>
          <a:xfrm>
            <a:off x="334963" y="1447800"/>
            <a:ext cx="4389437" cy="2519363"/>
          </a:xfrm>
        </p:spPr>
      </p:pic>
      <p:pic>
        <p:nvPicPr>
          <p:cNvPr id="19460" name="Picture 15" descr="Parrot8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3962400"/>
            <a:ext cx="3779837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6" descr="Parrot1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962400"/>
            <a:ext cx="381000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Box 18"/>
          <p:cNvSpPr txBox="1">
            <a:spLocks noChangeArrowheads="1"/>
          </p:cNvSpPr>
          <p:nvPr/>
        </p:nvSpPr>
        <p:spPr bwMode="auto">
          <a:xfrm>
            <a:off x="715963" y="3562350"/>
            <a:ext cx="3657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t-PT" sz="2000"/>
              <a:t>800×532</a:t>
            </a:r>
          </a:p>
        </p:txBody>
      </p:sp>
      <p:sp>
        <p:nvSpPr>
          <p:cNvPr id="19463" name="TextBox 19"/>
          <p:cNvSpPr txBox="1">
            <a:spLocks noChangeArrowheads="1"/>
          </p:cNvSpPr>
          <p:nvPr/>
        </p:nvSpPr>
        <p:spPr bwMode="auto">
          <a:xfrm>
            <a:off x="4821238" y="3562350"/>
            <a:ext cx="3733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t-PT" sz="2000"/>
              <a:t>200×133</a:t>
            </a:r>
          </a:p>
        </p:txBody>
      </p:sp>
      <p:sp>
        <p:nvSpPr>
          <p:cNvPr id="19464" name="TextBox 20"/>
          <p:cNvSpPr txBox="1">
            <a:spLocks noChangeArrowheads="1"/>
          </p:cNvSpPr>
          <p:nvPr/>
        </p:nvSpPr>
        <p:spPr bwMode="auto">
          <a:xfrm>
            <a:off x="639763" y="6076950"/>
            <a:ext cx="3733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t-PT" sz="2000"/>
              <a:t>100×67</a:t>
            </a:r>
          </a:p>
        </p:txBody>
      </p:sp>
      <p:sp>
        <p:nvSpPr>
          <p:cNvPr id="19465" name="TextBox 21"/>
          <p:cNvSpPr txBox="1">
            <a:spLocks noChangeArrowheads="1"/>
          </p:cNvSpPr>
          <p:nvPr/>
        </p:nvSpPr>
        <p:spPr bwMode="auto">
          <a:xfrm>
            <a:off x="4821238" y="6076950"/>
            <a:ext cx="3733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t-PT" sz="2000"/>
              <a:t>50×34</a:t>
            </a:r>
          </a:p>
        </p:txBody>
      </p:sp>
    </p:spTree>
    <p:extLst>
      <p:ext uri="{BB962C8B-B14F-4D97-AF65-F5344CB8AC3E}">
        <p14:creationId xmlns:p14="http://schemas.microsoft.com/office/powerpoint/2010/main" val="2002332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>
                <a:latin typeface="Times New Roman" charset="0"/>
              </a:rPr>
              <a:t>Re-amostragem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PT" dirty="0">
                <a:latin typeface="Times New Roman" charset="0"/>
              </a:rPr>
              <a:t>É muito frequente a resolução da imagem não coincidir com a resolução do “display” pelo que se torna necessário realizar uma mudança na dimensão da imagem.</a:t>
            </a:r>
          </a:p>
          <a:p>
            <a:pPr eaLnBrk="1" hangingPunct="1"/>
            <a:r>
              <a:rPr lang="pt-PT" dirty="0">
                <a:latin typeface="Times New Roman" charset="0"/>
              </a:rPr>
              <a:t>Este processo costuma ser designado por zoom na linguagem comum</a:t>
            </a:r>
          </a:p>
          <a:p>
            <a:pPr eaLnBrk="1" hangingPunct="1"/>
            <a:r>
              <a:rPr lang="pt-PT" dirty="0">
                <a:latin typeface="Times New Roman" charset="0"/>
              </a:rPr>
              <a:t>A operação que é necessário realizar é a </a:t>
            </a:r>
            <a:r>
              <a:rPr lang="pt-PT" dirty="0" smtClean="0">
                <a:latin typeface="Times New Roman" charset="0"/>
              </a:rPr>
              <a:t>de</a:t>
            </a:r>
            <a:br>
              <a:rPr lang="pt-PT" dirty="0" smtClean="0">
                <a:latin typeface="Times New Roman" charset="0"/>
              </a:rPr>
            </a:br>
            <a:r>
              <a:rPr lang="pt-PT" dirty="0" err="1" smtClean="0">
                <a:latin typeface="Times New Roman" charset="0"/>
              </a:rPr>
              <a:t>re</a:t>
            </a:r>
            <a:r>
              <a:rPr lang="pt-PT" dirty="0" err="1">
                <a:latin typeface="Times New Roman" charset="0"/>
              </a:rPr>
              <a:t>-amostragem</a:t>
            </a:r>
            <a:endParaRPr lang="pt-PT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924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>
                <a:latin typeface="Times New Roman" charset="0"/>
              </a:rPr>
              <a:t>Aumento da Dimensão de uma Imagem</a:t>
            </a:r>
          </a:p>
        </p:txBody>
      </p:sp>
      <p:pic>
        <p:nvPicPr>
          <p:cNvPr id="22530" name="Content Placeholder 5" descr="Quadrados1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097" r="-37097"/>
          <a:stretch>
            <a:fillRect/>
          </a:stretch>
        </p:blipFill>
        <p:spPr>
          <a:xfrm>
            <a:off x="762000" y="2133600"/>
            <a:ext cx="2255838" cy="1295400"/>
          </a:xfrm>
        </p:spPr>
      </p:pic>
      <p:pic>
        <p:nvPicPr>
          <p:cNvPr id="22531" name="Picture 6" descr="Quadrados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764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532" name="Straight Connector 7"/>
          <p:cNvCxnSpPr>
            <a:cxnSpLocks noChangeShapeType="1"/>
          </p:cNvCxnSpPr>
          <p:nvPr/>
        </p:nvCxnSpPr>
        <p:spPr bwMode="auto">
          <a:xfrm>
            <a:off x="1903413" y="2722563"/>
            <a:ext cx="822325" cy="8223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lg" len="med"/>
              </a14:hiddenLine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>
            <a:off x="2514600" y="2324100"/>
            <a:ext cx="2286000" cy="609600"/>
          </a:xfrm>
          <a:prstGeom prst="straightConnector1">
            <a:avLst/>
          </a:prstGeom>
          <a:noFill/>
          <a:ln w="762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3352800" y="2057400"/>
            <a:ext cx="838200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pt-PT" sz="5400" smtClean="0">
                <a:solidFill>
                  <a:srgbClr val="FFFFCC"/>
                </a:solidFill>
              </a:rPr>
              <a:t>?</a:t>
            </a:r>
          </a:p>
        </p:txBody>
      </p:sp>
      <p:sp>
        <p:nvSpPr>
          <p:cNvPr id="22537" name="TextBox 13"/>
          <p:cNvSpPr txBox="1">
            <a:spLocks noChangeArrowheads="1"/>
          </p:cNvSpPr>
          <p:nvPr/>
        </p:nvSpPr>
        <p:spPr bwMode="auto">
          <a:xfrm>
            <a:off x="467544" y="4267200"/>
            <a:ext cx="73914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pt-PT" sz="2000" dirty="0"/>
              <a:t>Neste exemplo a imagem é aumentada para o dobro da dimensão original</a:t>
            </a:r>
          </a:p>
          <a:p>
            <a:pPr eaLnBrk="1" hangingPunct="1"/>
            <a:r>
              <a:rPr lang="pt-PT" sz="2000" dirty="0"/>
              <a:t>O que colocar nos pixéis novos?</a:t>
            </a:r>
          </a:p>
          <a:p>
            <a:pPr lvl="1" eaLnBrk="1" hangingPunct="1"/>
            <a:r>
              <a:rPr lang="pt-PT" sz="2000" dirty="0"/>
              <a:t>Repetir o valor do pixel original</a:t>
            </a:r>
          </a:p>
          <a:p>
            <a:pPr lvl="1" eaLnBrk="1" hangingPunct="1"/>
            <a:r>
              <a:rPr lang="pt-PT" sz="2000" dirty="0"/>
              <a:t>Colocar um valor que tenha em conta os pixéis adjacentes (Interpolação)</a:t>
            </a:r>
          </a:p>
        </p:txBody>
      </p:sp>
    </p:spTree>
    <p:extLst>
      <p:ext uri="{BB962C8B-B14F-4D97-AF65-F5344CB8AC3E}">
        <p14:creationId xmlns:p14="http://schemas.microsoft.com/office/powerpoint/2010/main" val="985735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>
                <a:latin typeface="Times New Roman" charset="0"/>
              </a:rPr>
              <a:t>Aumento da Dimensão de uma Imagem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PT">
                <a:latin typeface="Times New Roman" charset="0"/>
              </a:rPr>
              <a:t>Repetição do valor dos pixéis</a:t>
            </a:r>
          </a:p>
        </p:txBody>
      </p:sp>
      <p:pic>
        <p:nvPicPr>
          <p:cNvPr id="23555" name="Picture 3" descr="ScreenSho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28448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ScreenSho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0"/>
            <a:ext cx="5689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429309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800" dirty="0" smtClean="0">
                <a:solidFill>
                  <a:srgbClr val="990000"/>
                </a:solidFill>
              </a:rPr>
              <a:t>Original</a:t>
            </a:r>
            <a:endParaRPr lang="pt-PT" sz="1800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063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>
                <a:latin typeface="Times New Roman" charset="0"/>
              </a:rPr>
              <a:t>Aumento da Dimensão de uma Imagem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PT">
                <a:latin typeface="Times New Roman" charset="0"/>
              </a:rPr>
              <a:t>Utilização da interpolação para obter a imagem aumentada</a:t>
            </a:r>
          </a:p>
        </p:txBody>
      </p:sp>
      <p:pic>
        <p:nvPicPr>
          <p:cNvPr id="24579" name="Picture 4" descr="ScreenSho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05100"/>
            <a:ext cx="28448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3" descr="ScreenShot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438400"/>
            <a:ext cx="5689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03648" y="478786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800" dirty="0" smtClean="0">
                <a:solidFill>
                  <a:srgbClr val="990000"/>
                </a:solidFill>
              </a:rPr>
              <a:t>Original</a:t>
            </a:r>
            <a:endParaRPr lang="pt-PT" sz="1800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776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>
                <a:latin typeface="Times New Roman" charset="0"/>
              </a:rPr>
              <a:t>Aumento da Dimensão de uma Imagem - Detalhe</a:t>
            </a:r>
          </a:p>
        </p:txBody>
      </p:sp>
      <p:grpSp>
        <p:nvGrpSpPr>
          <p:cNvPr id="25602" name="Group 22"/>
          <p:cNvGrpSpPr>
            <a:grpSpLocks/>
          </p:cNvGrpSpPr>
          <p:nvPr/>
        </p:nvGrpSpPr>
        <p:grpSpPr bwMode="auto">
          <a:xfrm>
            <a:off x="609600" y="1654175"/>
            <a:ext cx="8107363" cy="4746625"/>
            <a:chOff x="609600" y="1654048"/>
            <a:chExt cx="8107485" cy="4746752"/>
          </a:xfrm>
        </p:grpSpPr>
        <p:pic>
          <p:nvPicPr>
            <p:cNvPr id="25607" name="Picture 19" descr="Quadrado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654048"/>
              <a:ext cx="4746752" cy="4746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8" name="Picture 20" descr="PlotQuadrado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2930217"/>
              <a:ext cx="2925885" cy="2194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609600" y="1654175"/>
            <a:ext cx="8107363" cy="4746625"/>
            <a:chOff x="609600" y="3200400"/>
            <a:chExt cx="8107485" cy="4746752"/>
          </a:xfrm>
        </p:grpSpPr>
        <p:pic>
          <p:nvPicPr>
            <p:cNvPr id="25605" name="Picture 15" descr="Quadrado2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3200400"/>
              <a:ext cx="4746752" cy="4746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6" name="Picture 21" descr="PlotQuadrado2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4476569"/>
              <a:ext cx="2925885" cy="2194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04" name="TextBox 24"/>
          <p:cNvSpPr txBox="1">
            <a:spLocks noChangeArrowheads="1"/>
          </p:cNvSpPr>
          <p:nvPr/>
        </p:nvSpPr>
        <p:spPr bwMode="auto">
          <a:xfrm>
            <a:off x="5791200" y="5181600"/>
            <a:ext cx="2895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t-PT" sz="2000"/>
              <a:t>Valor dos pixéis da primeira linha da imagem</a:t>
            </a:r>
          </a:p>
        </p:txBody>
      </p:sp>
    </p:spTree>
    <p:extLst>
      <p:ext uri="{BB962C8B-B14F-4D97-AF65-F5344CB8AC3E}">
        <p14:creationId xmlns:p14="http://schemas.microsoft.com/office/powerpoint/2010/main" val="2127726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Aliasing em Imagem</a:t>
            </a:r>
          </a:p>
        </p:txBody>
      </p:sp>
      <p:pic>
        <p:nvPicPr>
          <p:cNvPr id="26626" name="Picture 9" descr="aliasingMoir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25" y="1628775"/>
            <a:ext cx="467995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565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Aliasing em Imagem</a:t>
            </a:r>
          </a:p>
        </p:txBody>
      </p:sp>
      <p:pic>
        <p:nvPicPr>
          <p:cNvPr id="27650" name="Picture 2" descr="Screen shot 2010-12-11 at 00.09.59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1844675"/>
            <a:ext cx="5930900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27584" y="6093296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200" dirty="0" err="1">
                <a:hlinkClick r:id="rId4"/>
              </a:rPr>
              <a:t>http</a:t>
            </a:r>
            <a:r>
              <a:rPr lang="pt-PT" sz="1200" dirty="0">
                <a:hlinkClick r:id="rId4"/>
              </a:rPr>
              <a:t>://</a:t>
            </a:r>
            <a:r>
              <a:rPr lang="pt-PT" sz="1200" dirty="0" err="1">
                <a:hlinkClick r:id="rId4"/>
              </a:rPr>
              <a:t>www.youtube.com</a:t>
            </a:r>
            <a:r>
              <a:rPr lang="pt-PT" sz="1200" dirty="0">
                <a:hlinkClick r:id="rId4"/>
              </a:rPr>
              <a:t>/</a:t>
            </a:r>
            <a:r>
              <a:rPr lang="pt-PT" sz="1200" dirty="0" err="1">
                <a:hlinkClick r:id="rId4"/>
              </a:rPr>
              <a:t>watch?v</a:t>
            </a:r>
            <a:r>
              <a:rPr lang="pt-PT" sz="1200" dirty="0">
                <a:hlinkClick r:id="rId4"/>
              </a:rPr>
              <a:t>=zdW7PvGZ0uM&amp;playnext=1&amp;list=PL2F6E056B13C904AB&amp;feature=</a:t>
            </a:r>
            <a:r>
              <a:rPr lang="pt-PT" sz="1200" dirty="0" err="1" smtClean="0">
                <a:hlinkClick r:id="rId4"/>
              </a:rPr>
              <a:t>results_main</a:t>
            </a:r>
            <a:endParaRPr lang="pt-PT" sz="1200" dirty="0" smtClean="0"/>
          </a:p>
          <a:p>
            <a:r>
              <a:rPr lang="pt-PT" sz="1200" u="sng" dirty="0">
                <a:hlinkClick r:id="rId5"/>
              </a:rPr>
              <a:t>http://blog.alexbeutel.com/135/image-aliasing-of-plane-propellers-in-photos-and-video/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1207659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>
                <a:latin typeface="Times New Roman" charset="0"/>
              </a:rPr>
              <a:t>Representação de Imagens Digitais</a:t>
            </a:r>
            <a:endParaRPr lang="en-GB">
              <a:latin typeface="Times New Roman" charset="0"/>
            </a:endParaRPr>
          </a:p>
        </p:txBody>
      </p:sp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457200" y="18288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84163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t-PT"/>
              <a:t>Uma imagem a preto-e-branco pode ser representada como uma matriz.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t-PT"/>
              <a:t>Cada ponto da imagem é associado a um elemento da matriz.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t-PT"/>
              <a:t>Cada elemento numérico da matriz representa o nível de cinzento do ponto associado da imagem.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031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569913"/>
            <a:ext cx="8637588" cy="914400"/>
          </a:xfrm>
        </p:spPr>
        <p:txBody>
          <a:bodyPr/>
          <a:lstStyle/>
          <a:p>
            <a:pPr eaLnBrk="1" hangingPunct="1"/>
            <a:r>
              <a:rPr lang="pt-PT" sz="5400">
                <a:solidFill>
                  <a:schemeClr val="accent2"/>
                </a:solidFill>
                <a:latin typeface="Times New Roman" charset="0"/>
              </a:rPr>
              <a:t>Imagens Digitais</a:t>
            </a:r>
            <a:endParaRPr lang="en-GB" sz="5400">
              <a:solidFill>
                <a:schemeClr val="accent2"/>
              </a:solidFill>
              <a:latin typeface="Times New Roman" charset="0"/>
            </a:endParaRPr>
          </a:p>
        </p:txBody>
      </p:sp>
      <p:pic>
        <p:nvPicPr>
          <p:cNvPr id="6146" name="Picture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522413"/>
            <a:ext cx="9105900" cy="495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5220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>
                <a:latin typeface="Times New Roman" charset="0"/>
              </a:rPr>
              <a:t>Imagens Binárias</a:t>
            </a:r>
            <a:endParaRPr lang="en-GB">
              <a:latin typeface="Times New Roman" charset="0"/>
            </a:endParaRPr>
          </a:p>
        </p:txBody>
      </p:sp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5638800" y="1638300"/>
            <a:ext cx="1219200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</a:pPr>
            <a:endParaRPr lang="pt-PT"/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6858000" y="1638300"/>
            <a:ext cx="1219200" cy="1143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</a:pPr>
            <a:endParaRPr lang="pt-PT"/>
          </a:p>
        </p:txBody>
      </p:sp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5638800" y="2781300"/>
            <a:ext cx="1219200" cy="1143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</a:pPr>
            <a:endParaRPr lang="pt-PT"/>
          </a:p>
        </p:txBody>
      </p:sp>
      <p:sp>
        <p:nvSpPr>
          <p:cNvPr id="30725" name="Rectangle 6"/>
          <p:cNvSpPr>
            <a:spLocks noChangeArrowheads="1"/>
          </p:cNvSpPr>
          <p:nvPr/>
        </p:nvSpPr>
        <p:spPr bwMode="auto">
          <a:xfrm>
            <a:off x="6858000" y="2781300"/>
            <a:ext cx="1219200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</a:pPr>
            <a:endParaRPr lang="pt-PT"/>
          </a:p>
        </p:txBody>
      </p:sp>
      <p:sp>
        <p:nvSpPr>
          <p:cNvPr id="30726" name="Text Box 7"/>
          <p:cNvSpPr txBox="1">
            <a:spLocks noChangeArrowheads="1"/>
          </p:cNvSpPr>
          <p:nvPr/>
        </p:nvSpPr>
        <p:spPr bwMode="auto">
          <a:xfrm>
            <a:off x="4457700" y="4795838"/>
            <a:ext cx="2400300" cy="116998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sz="2800"/>
              <a:t>1 – Branco</a:t>
            </a:r>
          </a:p>
          <a:p>
            <a:pPr eaLnBrk="1" hangingPunct="1">
              <a:spcBef>
                <a:spcPct val="50000"/>
              </a:spcBef>
            </a:pPr>
            <a:r>
              <a:rPr lang="pt-PT" sz="2800"/>
              <a:t>0 - Preto</a:t>
            </a:r>
            <a:endParaRPr lang="en-GB" sz="2800"/>
          </a:p>
        </p:txBody>
      </p:sp>
      <p:graphicFrame>
        <p:nvGraphicFramePr>
          <p:cNvPr id="30727" name="Object 2"/>
          <p:cNvGraphicFramePr>
            <a:graphicFrameLocks noChangeAspect="1"/>
          </p:cNvGraphicFramePr>
          <p:nvPr/>
        </p:nvGraphicFramePr>
        <p:xfrm>
          <a:off x="896938" y="1982788"/>
          <a:ext cx="4017962" cy="159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2" name="Equation" r:id="rId4" imgW="863600" imgH="444500" progId="Equation.3">
                  <p:embed/>
                </p:oleObj>
              </mc:Choice>
              <mc:Fallback>
                <p:oleObj name="Equation" r:id="rId4" imgW="8636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938" y="1982788"/>
                        <a:ext cx="4017962" cy="159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8" name="Text Box 9"/>
          <p:cNvSpPr txBox="1">
            <a:spLocks noChangeArrowheads="1"/>
          </p:cNvSpPr>
          <p:nvPr/>
        </p:nvSpPr>
        <p:spPr bwMode="auto">
          <a:xfrm>
            <a:off x="1143000" y="5092700"/>
            <a:ext cx="3124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PT"/>
              <a:t>Código utilizado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627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>
                <a:latin typeface="Times New Roman" charset="0"/>
              </a:rPr>
              <a:t>Imagens de Intensidade</a:t>
            </a:r>
            <a:endParaRPr lang="en-GB">
              <a:latin typeface="Times New Roman" charset="0"/>
            </a:endParaRPr>
          </a:p>
        </p:txBody>
      </p:sp>
      <p:sp>
        <p:nvSpPr>
          <p:cNvPr id="32770" name="Text Box 3"/>
          <p:cNvSpPr txBox="1">
            <a:spLocks noChangeArrowheads="1"/>
          </p:cNvSpPr>
          <p:nvPr/>
        </p:nvSpPr>
        <p:spPr bwMode="auto">
          <a:xfrm>
            <a:off x="4457700" y="4343400"/>
            <a:ext cx="2400300" cy="21097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sz="2400" dirty="0"/>
              <a:t>3 – Branco</a:t>
            </a:r>
          </a:p>
          <a:p>
            <a:pPr eaLnBrk="1" hangingPunct="1">
              <a:spcBef>
                <a:spcPct val="50000"/>
              </a:spcBef>
            </a:pPr>
            <a:r>
              <a:rPr lang="pt-PT" sz="2400" dirty="0"/>
              <a:t>2 – Cinza claro</a:t>
            </a:r>
          </a:p>
          <a:p>
            <a:pPr eaLnBrk="1" hangingPunct="1">
              <a:spcBef>
                <a:spcPct val="50000"/>
              </a:spcBef>
            </a:pPr>
            <a:r>
              <a:rPr lang="pt-PT" sz="2400" dirty="0"/>
              <a:t>1 – Cinza escuro</a:t>
            </a:r>
          </a:p>
          <a:p>
            <a:pPr eaLnBrk="1" hangingPunct="1">
              <a:spcBef>
                <a:spcPct val="50000"/>
              </a:spcBef>
            </a:pPr>
            <a:r>
              <a:rPr lang="pt-PT" sz="2400" dirty="0"/>
              <a:t>0 – Preto</a:t>
            </a:r>
            <a:endParaRPr lang="en-GB" sz="2400" dirty="0"/>
          </a:p>
        </p:txBody>
      </p:sp>
      <p:graphicFrame>
        <p:nvGraphicFramePr>
          <p:cNvPr id="3277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5269725"/>
              </p:ext>
            </p:extLst>
          </p:nvPr>
        </p:nvGraphicFramePr>
        <p:xfrm>
          <a:off x="736848" y="1595438"/>
          <a:ext cx="4267200" cy="257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0" name="Equation" r:id="rId4" imgW="1219200" imgH="736600" progId="Equation.3">
                  <p:embed/>
                </p:oleObj>
              </mc:Choice>
              <mc:Fallback>
                <p:oleObj name="Equation" r:id="rId4" imgW="1219200" imgH="73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848" y="1595438"/>
                        <a:ext cx="4267200" cy="257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1143000" y="5092700"/>
            <a:ext cx="3124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PT"/>
              <a:t>Código utilizado</a:t>
            </a:r>
            <a:endParaRPr lang="en-GB"/>
          </a:p>
        </p:txBody>
      </p:sp>
      <p:grpSp>
        <p:nvGrpSpPr>
          <p:cNvPr id="32773" name="Group 6"/>
          <p:cNvGrpSpPr>
            <a:grpSpLocks/>
          </p:cNvGrpSpPr>
          <p:nvPr/>
        </p:nvGrpSpPr>
        <p:grpSpPr bwMode="auto">
          <a:xfrm>
            <a:off x="5638800" y="1781175"/>
            <a:ext cx="2286000" cy="2143125"/>
            <a:chOff x="3552" y="1032"/>
            <a:chExt cx="1440" cy="1350"/>
          </a:xfrm>
        </p:grpSpPr>
        <p:sp>
          <p:nvSpPr>
            <p:cNvPr id="32774" name="Rectangle 7"/>
            <p:cNvSpPr>
              <a:spLocks noChangeArrowheads="1"/>
            </p:cNvSpPr>
            <p:nvPr/>
          </p:nvSpPr>
          <p:spPr bwMode="auto">
            <a:xfrm>
              <a:off x="3552" y="1032"/>
              <a:ext cx="480" cy="4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  <a:buFontTx/>
                <a:buChar char="•"/>
              </a:pPr>
              <a:endParaRPr lang="pt-PT"/>
            </a:p>
          </p:txBody>
        </p:sp>
        <p:sp>
          <p:nvSpPr>
            <p:cNvPr id="32775" name="Rectangle 8"/>
            <p:cNvSpPr>
              <a:spLocks noChangeArrowheads="1"/>
            </p:cNvSpPr>
            <p:nvPr/>
          </p:nvSpPr>
          <p:spPr bwMode="auto">
            <a:xfrm>
              <a:off x="3552" y="1482"/>
              <a:ext cx="480" cy="4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  <a:buFontTx/>
                <a:buChar char="•"/>
              </a:pPr>
              <a:endParaRPr lang="pt-PT"/>
            </a:p>
          </p:txBody>
        </p:sp>
        <p:sp>
          <p:nvSpPr>
            <p:cNvPr id="32776" name="Rectangle 9"/>
            <p:cNvSpPr>
              <a:spLocks noChangeArrowheads="1"/>
            </p:cNvSpPr>
            <p:nvPr/>
          </p:nvSpPr>
          <p:spPr bwMode="auto">
            <a:xfrm>
              <a:off x="3552" y="1932"/>
              <a:ext cx="480" cy="45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  <a:buFontTx/>
                <a:buChar char="•"/>
              </a:pPr>
              <a:endParaRPr lang="pt-PT"/>
            </a:p>
          </p:txBody>
        </p:sp>
        <p:sp>
          <p:nvSpPr>
            <p:cNvPr id="32777" name="Rectangle 10"/>
            <p:cNvSpPr>
              <a:spLocks noChangeArrowheads="1"/>
            </p:cNvSpPr>
            <p:nvPr/>
          </p:nvSpPr>
          <p:spPr bwMode="auto">
            <a:xfrm>
              <a:off x="4032" y="1932"/>
              <a:ext cx="480" cy="4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  <a:buFontTx/>
                <a:buChar char="•"/>
              </a:pPr>
              <a:endParaRPr lang="pt-PT"/>
            </a:p>
          </p:txBody>
        </p:sp>
        <p:sp>
          <p:nvSpPr>
            <p:cNvPr id="32778" name="Rectangle 11"/>
            <p:cNvSpPr>
              <a:spLocks noChangeArrowheads="1"/>
            </p:cNvSpPr>
            <p:nvPr/>
          </p:nvSpPr>
          <p:spPr bwMode="auto">
            <a:xfrm>
              <a:off x="4032" y="1482"/>
              <a:ext cx="480" cy="450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  <a:buFontTx/>
                <a:buChar char="•"/>
              </a:pPr>
              <a:endParaRPr lang="pt-PT"/>
            </a:p>
          </p:txBody>
        </p:sp>
        <p:sp>
          <p:nvSpPr>
            <p:cNvPr id="32779" name="Rectangle 12"/>
            <p:cNvSpPr>
              <a:spLocks noChangeArrowheads="1"/>
            </p:cNvSpPr>
            <p:nvPr/>
          </p:nvSpPr>
          <p:spPr bwMode="auto">
            <a:xfrm>
              <a:off x="4512" y="1032"/>
              <a:ext cx="480" cy="45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  <a:buFontTx/>
                <a:buChar char="•"/>
              </a:pPr>
              <a:endParaRPr lang="pt-PT"/>
            </a:p>
          </p:txBody>
        </p:sp>
        <p:sp>
          <p:nvSpPr>
            <p:cNvPr id="32780" name="Rectangle 13"/>
            <p:cNvSpPr>
              <a:spLocks noChangeArrowheads="1"/>
            </p:cNvSpPr>
            <p:nvPr/>
          </p:nvSpPr>
          <p:spPr bwMode="auto">
            <a:xfrm>
              <a:off x="4032" y="1032"/>
              <a:ext cx="480" cy="4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  <a:buFontTx/>
                <a:buChar char="•"/>
              </a:pPr>
              <a:endParaRPr lang="pt-PT"/>
            </a:p>
          </p:txBody>
        </p:sp>
        <p:sp>
          <p:nvSpPr>
            <p:cNvPr id="32781" name="Rectangle 14"/>
            <p:cNvSpPr>
              <a:spLocks noChangeArrowheads="1"/>
            </p:cNvSpPr>
            <p:nvPr/>
          </p:nvSpPr>
          <p:spPr bwMode="auto">
            <a:xfrm>
              <a:off x="4512" y="1482"/>
              <a:ext cx="480" cy="4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  <a:buFontTx/>
                <a:buChar char="•"/>
              </a:pPr>
              <a:endParaRPr lang="pt-PT"/>
            </a:p>
          </p:txBody>
        </p:sp>
        <p:sp>
          <p:nvSpPr>
            <p:cNvPr id="32782" name="Rectangle 15"/>
            <p:cNvSpPr>
              <a:spLocks noChangeArrowheads="1"/>
            </p:cNvSpPr>
            <p:nvPr/>
          </p:nvSpPr>
          <p:spPr bwMode="auto">
            <a:xfrm>
              <a:off x="4512" y="1932"/>
              <a:ext cx="480" cy="450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  <a:buFontTx/>
                <a:buChar char="•"/>
              </a:pPr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2671225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>
                <a:latin typeface="Times New Roman" charset="0"/>
              </a:rPr>
              <a:t>Imagens de Intensidade</a:t>
            </a:r>
            <a:endParaRPr lang="en-US">
              <a:latin typeface="Times New Roman" charset="0"/>
            </a:endParaRPr>
          </a:p>
        </p:txBody>
      </p:sp>
      <p:sp>
        <p:nvSpPr>
          <p:cNvPr id="34818" name="Text Box 11"/>
          <p:cNvSpPr txBox="1">
            <a:spLocks noChangeArrowheads="1"/>
          </p:cNvSpPr>
          <p:nvPr/>
        </p:nvSpPr>
        <p:spPr bwMode="auto">
          <a:xfrm>
            <a:off x="3657600" y="1524000"/>
            <a:ext cx="533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sz="2400"/>
              <a:t>Numa imagem de níveis de cinzento, cada pixel pode ser representado por um byte, tendo-se assim 256 níveis possíveis</a:t>
            </a:r>
            <a:endParaRPr lang="en-US" sz="2400"/>
          </a:p>
        </p:txBody>
      </p:sp>
      <p:pic>
        <p:nvPicPr>
          <p:cNvPr id="34819" name="Picture 11" descr="Len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2900"/>
            <a:ext cx="3632200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259013" y="3403600"/>
            <a:ext cx="179387" cy="179388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pt-PT"/>
          </a:p>
        </p:txBody>
      </p:sp>
      <p:cxnSp>
        <p:nvCxnSpPr>
          <p:cNvPr id="34821" name="Straight Connector 17"/>
          <p:cNvCxnSpPr>
            <a:cxnSpLocks noChangeShapeType="1"/>
          </p:cNvCxnSpPr>
          <p:nvPr/>
        </p:nvCxnSpPr>
        <p:spPr bwMode="auto">
          <a:xfrm>
            <a:off x="2395538" y="3332163"/>
            <a:ext cx="823912" cy="8223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2247900" y="3048000"/>
            <a:ext cx="5245100" cy="2794000"/>
            <a:chOff x="2247900" y="3048000"/>
            <a:chExt cx="5245100" cy="2794000"/>
          </a:xfrm>
        </p:grpSpPr>
        <p:pic>
          <p:nvPicPr>
            <p:cNvPr id="34825" name="Picture 15" descr="OlhoLena-2.t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3048000"/>
              <a:ext cx="2540000" cy="279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4826" name="Straight Connector 19"/>
            <p:cNvCxnSpPr>
              <a:cxnSpLocks noChangeShapeType="1"/>
            </p:cNvCxnSpPr>
            <p:nvPr/>
          </p:nvCxnSpPr>
          <p:spPr bwMode="auto">
            <a:xfrm flipV="1">
              <a:off x="2454275" y="3048000"/>
              <a:ext cx="5013325" cy="35877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827" name="Straight Connector 21"/>
            <p:cNvCxnSpPr>
              <a:cxnSpLocks noChangeShapeType="1"/>
            </p:cNvCxnSpPr>
            <p:nvPr/>
          </p:nvCxnSpPr>
          <p:spPr bwMode="auto">
            <a:xfrm>
              <a:off x="2438400" y="3581400"/>
              <a:ext cx="5029200" cy="22098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828" name="Straight Connector 23"/>
            <p:cNvCxnSpPr>
              <a:cxnSpLocks noChangeShapeType="1"/>
            </p:cNvCxnSpPr>
            <p:nvPr/>
          </p:nvCxnSpPr>
          <p:spPr bwMode="auto">
            <a:xfrm>
              <a:off x="2260600" y="3606800"/>
              <a:ext cx="2692400" cy="21844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829" name="Straight Connector 25"/>
            <p:cNvCxnSpPr>
              <a:cxnSpLocks noChangeShapeType="1"/>
            </p:cNvCxnSpPr>
            <p:nvPr/>
          </p:nvCxnSpPr>
          <p:spPr bwMode="auto">
            <a:xfrm flipV="1">
              <a:off x="2247900" y="3048000"/>
              <a:ext cx="2705100" cy="3365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4823" name="Text Box 3"/>
          <p:cNvSpPr txBox="1">
            <a:spLocks noChangeArrowheads="1"/>
          </p:cNvSpPr>
          <p:nvPr/>
        </p:nvSpPr>
        <p:spPr bwMode="auto">
          <a:xfrm>
            <a:off x="1981200" y="5276850"/>
            <a:ext cx="2400300" cy="12001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sz="1800"/>
              <a:t>255 – Branco</a:t>
            </a:r>
          </a:p>
          <a:p>
            <a:pPr eaLnBrk="1" hangingPunct="1">
              <a:spcBef>
                <a:spcPct val="50000"/>
              </a:spcBef>
            </a:pPr>
            <a:r>
              <a:rPr lang="pt-PT" sz="1800"/>
              <a:t>1:254 – Cinzas</a:t>
            </a:r>
          </a:p>
          <a:p>
            <a:pPr eaLnBrk="1" hangingPunct="1">
              <a:spcBef>
                <a:spcPct val="50000"/>
              </a:spcBef>
            </a:pPr>
            <a:r>
              <a:rPr lang="pt-PT" sz="1800"/>
              <a:t>0 – Preto</a:t>
            </a:r>
            <a:endParaRPr lang="en-GB" sz="1800"/>
          </a:p>
        </p:txBody>
      </p:sp>
      <p:sp>
        <p:nvSpPr>
          <p:cNvPr id="34824" name="Text Box 5"/>
          <p:cNvSpPr txBox="1">
            <a:spLocks noChangeArrowheads="1"/>
          </p:cNvSpPr>
          <p:nvPr/>
        </p:nvSpPr>
        <p:spPr bwMode="auto">
          <a:xfrm>
            <a:off x="304800" y="5445224"/>
            <a:ext cx="1676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sz="2400" dirty="0"/>
              <a:t>Código utilizado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91170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>
                <a:latin typeface="Times New Roman" charset="0"/>
              </a:rPr>
              <a:t>Informação numa Imagem</a:t>
            </a:r>
          </a:p>
        </p:txBody>
      </p:sp>
      <p:pic>
        <p:nvPicPr>
          <p:cNvPr id="36866" name="Content Placeholder 8" descr="lenalin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23" r="-15323"/>
          <a:stretch>
            <a:fillRect/>
          </a:stretch>
        </p:blipFill>
        <p:spPr>
          <a:xfrm>
            <a:off x="-838200" y="1524000"/>
            <a:ext cx="8229600" cy="4724400"/>
          </a:xfrm>
        </p:spPr>
      </p:pic>
      <p:sp>
        <p:nvSpPr>
          <p:cNvPr id="36867" name="TextBox 9"/>
          <p:cNvSpPr txBox="1">
            <a:spLocks noChangeArrowheads="1"/>
          </p:cNvSpPr>
          <p:nvPr/>
        </p:nvSpPr>
        <p:spPr bwMode="auto">
          <a:xfrm>
            <a:off x="6553200" y="1676400"/>
            <a:ext cx="2590800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pt-PT" sz="2400"/>
              <a:t>Intensidade do sinal na linha assinalada. Nas zonas mais claras a imagem tem valores mais elevados.</a:t>
            </a:r>
          </a:p>
          <a:p>
            <a:pPr eaLnBrk="1" hangingPunct="1">
              <a:spcBef>
                <a:spcPct val="20000"/>
              </a:spcBef>
            </a:pPr>
            <a:endParaRPr lang="pt-PT" sz="2400"/>
          </a:p>
        </p:txBody>
      </p:sp>
    </p:spTree>
    <p:extLst>
      <p:ext uri="{BB962C8B-B14F-4D97-AF65-F5344CB8AC3E}">
        <p14:creationId xmlns:p14="http://schemas.microsoft.com/office/powerpoint/2010/main" val="3135401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>
                <a:latin typeface="Times New Roman" charset="0"/>
              </a:rPr>
              <a:t>Exemplo de uma imagem de ruído</a:t>
            </a:r>
          </a:p>
        </p:txBody>
      </p:sp>
      <p:pic>
        <p:nvPicPr>
          <p:cNvPr id="37890" name="Content Placeholder 17" descr="ruidobranco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655" r="-41655"/>
          <a:stretch>
            <a:fillRect/>
          </a:stretch>
        </p:blipFill>
        <p:spPr>
          <a:xfrm>
            <a:off x="3048000" y="2057400"/>
            <a:ext cx="6902450" cy="3962400"/>
          </a:xfrm>
        </p:spPr>
      </p:pic>
      <p:pic>
        <p:nvPicPr>
          <p:cNvPr id="37891" name="Picture 19">
            <a:hlinkClick r:id="" action="ppaction://noaction" highlightClick="1">
              <a:snd r:embed="rId3" name="ruidobranco.wav"/>
            </a:hlinkClick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14600"/>
            <a:ext cx="406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5696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z="4000">
                <a:latin typeface="Times New Roman" charset="0"/>
              </a:rPr>
              <a:t>Espaço ocupado por uma imagem a preto e branco 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PT" dirty="0">
                <a:latin typeface="Times New Roman" charset="0"/>
              </a:rPr>
              <a:t>Uma imagem que tenha </a:t>
            </a:r>
            <a:r>
              <a:rPr lang="pt-PT" i="1" dirty="0">
                <a:latin typeface="Times New Roman" charset="0"/>
              </a:rPr>
              <a:t>N</a:t>
            </a:r>
            <a:r>
              <a:rPr lang="pt-PT" dirty="0">
                <a:latin typeface="Times New Roman" charset="0"/>
              </a:rPr>
              <a:t> por </a:t>
            </a:r>
            <a:r>
              <a:rPr lang="pt-PT" i="1" dirty="0">
                <a:latin typeface="Times New Roman" charset="0"/>
              </a:rPr>
              <a:t>M</a:t>
            </a:r>
            <a:r>
              <a:rPr lang="pt-PT" dirty="0">
                <a:latin typeface="Times New Roman" charset="0"/>
              </a:rPr>
              <a:t> </a:t>
            </a:r>
            <a:r>
              <a:rPr lang="pt-PT" dirty="0" err="1">
                <a:latin typeface="Times New Roman" charset="0"/>
              </a:rPr>
              <a:t>píxeis</a:t>
            </a:r>
            <a:r>
              <a:rPr lang="pt-PT" dirty="0">
                <a:latin typeface="Times New Roman" charset="0"/>
              </a:rPr>
              <a:t> e que utilize para cada pixel um byte para representar a intensidade necessita de </a:t>
            </a:r>
            <a:r>
              <a:rPr lang="pt-PT" i="1" dirty="0">
                <a:latin typeface="Times New Roman" charset="0"/>
              </a:rPr>
              <a:t>N</a:t>
            </a:r>
            <a:r>
              <a:rPr lang="pt-PT" dirty="0">
                <a:latin typeface="Times New Roman" charset="0"/>
              </a:rPr>
              <a:t>×</a:t>
            </a:r>
            <a:r>
              <a:rPr lang="pt-PT" i="1" dirty="0">
                <a:latin typeface="Times New Roman" charset="0"/>
              </a:rPr>
              <a:t>M </a:t>
            </a:r>
            <a:r>
              <a:rPr lang="pt-PT" dirty="0">
                <a:latin typeface="Times New Roman" charset="0"/>
              </a:rPr>
              <a:t>bytes para ser armazenada.</a:t>
            </a:r>
          </a:p>
          <a:p>
            <a:r>
              <a:rPr lang="pt-PT" dirty="0">
                <a:latin typeface="Times New Roman" charset="0"/>
              </a:rPr>
              <a:t>Problema: Uma câmara fotográfica a preto e branco com </a:t>
            </a:r>
            <a:r>
              <a:rPr lang="pt-PT" dirty="0" smtClean="0">
                <a:latin typeface="Times New Roman" charset="0"/>
              </a:rPr>
              <a:t>1688×1248 </a:t>
            </a:r>
            <a:r>
              <a:rPr lang="pt-PT" dirty="0" err="1">
                <a:latin typeface="Times New Roman" charset="0"/>
              </a:rPr>
              <a:t>píxeis</a:t>
            </a:r>
            <a:r>
              <a:rPr lang="pt-PT" dirty="0">
                <a:latin typeface="Times New Roman" charset="0"/>
              </a:rPr>
              <a:t> quanto espaço de memória necessita para armazenar uma imagem?</a:t>
            </a:r>
          </a:p>
        </p:txBody>
      </p:sp>
    </p:spTree>
    <p:extLst>
      <p:ext uri="{BB962C8B-B14F-4D97-AF65-F5344CB8AC3E}">
        <p14:creationId xmlns:p14="http://schemas.microsoft.com/office/powerpoint/2010/main" val="3731334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>
                <a:latin typeface="Times New Roman" charset="0"/>
              </a:rPr>
              <a:t>Curiosidade</a:t>
            </a:r>
          </a:p>
        </p:txBody>
      </p:sp>
      <p:pic>
        <p:nvPicPr>
          <p:cNvPr id="39938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571500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Box 4"/>
          <p:cNvSpPr txBox="1">
            <a:spLocks noChangeArrowheads="1"/>
          </p:cNvSpPr>
          <p:nvPr/>
        </p:nvSpPr>
        <p:spPr bwMode="auto">
          <a:xfrm>
            <a:off x="6400800" y="1600200"/>
            <a:ext cx="22860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pt-PT" sz="2400"/>
              <a:t>Os quadrados A e B apesar de parecerem de níveis de cinza diferentes têm exactamente o mesmo valor. Encontre uma forma de o provar.</a:t>
            </a:r>
          </a:p>
        </p:txBody>
      </p:sp>
    </p:spTree>
    <p:extLst>
      <p:ext uri="{BB962C8B-B14F-4D97-AF65-F5344CB8AC3E}">
        <p14:creationId xmlns:p14="http://schemas.microsoft.com/office/powerpoint/2010/main" val="3442632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>
                <a:latin typeface="Times New Roman" charset="0"/>
              </a:rPr>
              <a:t>Imagens a Cores</a:t>
            </a:r>
            <a:endParaRPr lang="en-GB">
              <a:latin typeface="Times New Roman" charset="0"/>
            </a:endParaRP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810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pt-PT">
                <a:latin typeface="Times New Roman" charset="0"/>
              </a:rPr>
              <a:t>Nas imagens a cores, cada ponto é composto pelas seguintes cores: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PT">
              <a:latin typeface="Times New Roman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t-PT" sz="4400">
                <a:solidFill>
                  <a:srgbClr val="FF0000"/>
                </a:solidFill>
                <a:latin typeface="Times New Roman" charset="0"/>
              </a:rPr>
              <a:t>Encarnado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t-PT" sz="4400">
                <a:solidFill>
                  <a:srgbClr val="33CC33"/>
                </a:solidFill>
                <a:latin typeface="Times New Roman" charset="0"/>
              </a:rPr>
              <a:t>Verde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t-PT" sz="4400">
                <a:solidFill>
                  <a:schemeClr val="hlink"/>
                </a:solidFill>
                <a:latin typeface="Times New Roman" charset="0"/>
              </a:rPr>
              <a:t>Azul</a:t>
            </a:r>
            <a:endParaRPr lang="en-GB" sz="4400">
              <a:solidFill>
                <a:schemeClr val="hlink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31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>
                <a:latin typeface="Times New Roman" charset="0"/>
              </a:rPr>
              <a:t>Imagens a Cores</a:t>
            </a:r>
            <a:endParaRPr lang="en-GB">
              <a:latin typeface="Times New Roman" charset="0"/>
            </a:endParaRPr>
          </a:p>
        </p:txBody>
      </p:sp>
      <p:pic>
        <p:nvPicPr>
          <p:cNvPr id="43010" name="Picture 3" descr="corescomb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524000"/>
            <a:ext cx="4953000" cy="495300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457200" y="1752600"/>
            <a:ext cx="3124200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/>
              <a:t>A combinação das três cores base permite formar qualquer outra cor</a:t>
            </a:r>
          </a:p>
          <a:p>
            <a:pPr eaLnBrk="1" hangingPunct="1">
              <a:spcBef>
                <a:spcPct val="50000"/>
              </a:spcBef>
            </a:pPr>
            <a:r>
              <a:rPr lang="pt-PT" sz="2000"/>
              <a:t>Veja uma animação deste efeito em</a:t>
            </a:r>
          </a:p>
          <a:p>
            <a:pPr eaLnBrk="1" hangingPunct="1">
              <a:spcBef>
                <a:spcPct val="50000"/>
              </a:spcBef>
            </a:pPr>
            <a:r>
              <a:rPr lang="en-GB" sz="2000">
                <a:hlinkClick r:id="rId4"/>
              </a:rPr>
              <a:t>http://www.colorado.edu/physics/2000/tv/colortv.html</a:t>
            </a:r>
            <a:endParaRPr lang="en-GB" sz="2000"/>
          </a:p>
          <a:p>
            <a:pPr eaLnBrk="1" hangingPunct="1">
              <a:spcBef>
                <a:spcPct val="50000"/>
              </a:spcBef>
            </a:pPr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1685532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52388"/>
            <a:ext cx="8637588" cy="1431925"/>
          </a:xfrm>
        </p:spPr>
        <p:txBody>
          <a:bodyPr/>
          <a:lstStyle/>
          <a:p>
            <a:pPr eaLnBrk="1" hangingPunct="1"/>
            <a:r>
              <a:rPr lang="pt-PT">
                <a:latin typeface="Times New Roman" charset="0"/>
              </a:rPr>
              <a:t>Exemplo do Efeito Visual de Combinação de Cores</a:t>
            </a:r>
            <a:endParaRPr lang="en-GB">
              <a:latin typeface="Times New Roman" charset="0"/>
            </a:endParaRPr>
          </a:p>
        </p:txBody>
      </p:sp>
      <p:pic>
        <p:nvPicPr>
          <p:cNvPr id="8195" name="Picture 3" descr="rgb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2403475"/>
            <a:ext cx="4132263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rgb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2403475"/>
            <a:ext cx="4132263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rgb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2403475"/>
            <a:ext cx="4132263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rgb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2403475"/>
            <a:ext cx="4132263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rgb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2403475"/>
            <a:ext cx="4132263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 descr="rgb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2403475"/>
            <a:ext cx="4132263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 descr="rgb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2403475"/>
            <a:ext cx="4132263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1647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>
                <a:latin typeface="Times New Roman" charset="0"/>
              </a:rPr>
              <a:t>Sumário</a:t>
            </a:r>
            <a:endParaRPr lang="en-GB">
              <a:latin typeface="Times New Roman" charset="0"/>
            </a:endParaRPr>
          </a:p>
        </p:txBody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sz="2800" dirty="0">
                <a:latin typeface="Times New Roman" charset="0"/>
              </a:rPr>
              <a:t>O olho Humano</a:t>
            </a:r>
          </a:p>
          <a:p>
            <a:pPr eaLnBrk="1" hangingPunct="1"/>
            <a:r>
              <a:rPr lang="pt-PT" sz="2800" dirty="0">
                <a:latin typeface="Times New Roman" charset="0"/>
              </a:rPr>
              <a:t>Sistemas digitais de captura de imagem</a:t>
            </a:r>
          </a:p>
          <a:p>
            <a:pPr eaLnBrk="1" hangingPunct="1"/>
            <a:r>
              <a:rPr lang="pt-BR" sz="2800" dirty="0">
                <a:latin typeface="Times New Roman" charset="0"/>
              </a:rPr>
              <a:t>Amostragem de imagens</a:t>
            </a:r>
          </a:p>
          <a:p>
            <a:r>
              <a:rPr lang="pt-BR" sz="2800" dirty="0">
                <a:latin typeface="Times New Roman" charset="0"/>
              </a:rPr>
              <a:t>Re-amostragem de imagens digitais (zoom)</a:t>
            </a:r>
          </a:p>
          <a:p>
            <a:r>
              <a:rPr lang="pt-BR" sz="2800" dirty="0" err="1">
                <a:latin typeface="Times New Roman" charset="0"/>
              </a:rPr>
              <a:t>Aliasing</a:t>
            </a:r>
            <a:r>
              <a:rPr lang="pt-BR" sz="2800" dirty="0">
                <a:latin typeface="Times New Roman" charset="0"/>
              </a:rPr>
              <a:t> em imagem</a:t>
            </a:r>
          </a:p>
          <a:p>
            <a:pPr eaLnBrk="1" hangingPunct="1"/>
            <a:r>
              <a:rPr lang="pt-PT" sz="2800" dirty="0">
                <a:latin typeface="Times New Roman" charset="0"/>
              </a:rPr>
              <a:t>Representação de imagens digitais</a:t>
            </a:r>
          </a:p>
          <a:p>
            <a:pPr lvl="1" eaLnBrk="1" hangingPunct="1"/>
            <a:r>
              <a:rPr lang="pt-PT" dirty="0">
                <a:latin typeface="Times New Roman" charset="0"/>
                <a:ea typeface="ＭＳ Ｐゴシック" charset="0"/>
              </a:rPr>
              <a:t>Codificação de imagens a preto e branco</a:t>
            </a:r>
          </a:p>
          <a:p>
            <a:pPr lvl="1" eaLnBrk="1" hangingPunct="1"/>
            <a:r>
              <a:rPr lang="pt-PT" dirty="0">
                <a:latin typeface="Times New Roman" charset="0"/>
                <a:ea typeface="ＭＳ Ｐゴシック" charset="0"/>
              </a:rPr>
              <a:t>Codificação de imagens coloridas</a:t>
            </a:r>
          </a:p>
          <a:p>
            <a:pPr lvl="1" eaLnBrk="1" hangingPunct="1"/>
            <a:r>
              <a:rPr lang="pt-PT" dirty="0">
                <a:latin typeface="Times New Roman" charset="0"/>
                <a:ea typeface="ＭＳ Ｐゴシック" charset="0"/>
              </a:rPr>
              <a:t>Imagens indexadas</a:t>
            </a:r>
          </a:p>
        </p:txBody>
      </p:sp>
    </p:spTree>
    <p:extLst>
      <p:ext uri="{BB962C8B-B14F-4D97-AF65-F5344CB8AC3E}">
        <p14:creationId xmlns:p14="http://schemas.microsoft.com/office/powerpoint/2010/main" val="3605579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>
                <a:latin typeface="Times New Roman" charset="0"/>
              </a:rPr>
              <a:t>Cor nas Televisões</a:t>
            </a:r>
          </a:p>
        </p:txBody>
      </p:sp>
      <p:pic>
        <p:nvPicPr>
          <p:cNvPr id="47106" name="Content Placeholder 3" descr="CloseupTV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23" r="-15323"/>
          <a:stretch>
            <a:fillRect/>
          </a:stretch>
        </p:blipFill>
        <p:spPr>
          <a:xfrm>
            <a:off x="-533400" y="1600200"/>
            <a:ext cx="8229600" cy="4724400"/>
          </a:xfrm>
        </p:spPr>
      </p:pic>
      <p:pic>
        <p:nvPicPr>
          <p:cNvPr id="6" name="Picture 5" descr="CloseupTVZoomed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708400"/>
            <a:ext cx="3149600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TextBox 6"/>
          <p:cNvSpPr txBox="1">
            <a:spLocks noChangeArrowheads="1"/>
          </p:cNvSpPr>
          <p:nvPr/>
        </p:nvSpPr>
        <p:spPr bwMode="auto">
          <a:xfrm>
            <a:off x="6781800" y="1752600"/>
            <a:ext cx="19050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pt-PT" sz="2000"/>
              <a:t>Fotografia do ecran CRT de uma telivisão. Na ampliação consegue-se distinguir claramente que cada pixel tem três cores RGB /Red Green and Blue).</a:t>
            </a:r>
          </a:p>
        </p:txBody>
      </p:sp>
    </p:spTree>
    <p:extLst>
      <p:ext uri="{BB962C8B-B14F-4D97-AF65-F5344CB8AC3E}">
        <p14:creationId xmlns:p14="http://schemas.microsoft.com/office/powerpoint/2010/main" val="668279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>
                <a:latin typeface="Times New Roman" charset="0"/>
              </a:rPr>
              <a:t>Espaço de Cores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447800"/>
          </a:xfrm>
        </p:spPr>
        <p:txBody>
          <a:bodyPr/>
          <a:lstStyle/>
          <a:p>
            <a:pPr eaLnBrk="1" hangingPunct="1"/>
            <a:r>
              <a:rPr lang="pt-PT" sz="2800">
                <a:latin typeface="Times New Roman" charset="0"/>
              </a:rPr>
              <a:t>Uma imagem RGB com um byte para cada cor permite gerar 256×256×256=</a:t>
            </a:r>
            <a:r>
              <a:rPr lang="en-US" sz="2800">
                <a:latin typeface="Times New Roman" charset="0"/>
              </a:rPr>
              <a:t>16 777 216 de cores diferentes</a:t>
            </a:r>
            <a:endParaRPr lang="pt-PT" sz="2800">
              <a:latin typeface="Times New Roman" charset="0"/>
            </a:endParaRPr>
          </a:p>
        </p:txBody>
      </p:sp>
      <p:pic>
        <p:nvPicPr>
          <p:cNvPr id="48131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24200"/>
            <a:ext cx="3348038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Content Placeholder 2"/>
          <p:cNvSpPr txBox="1">
            <a:spLocks/>
          </p:cNvSpPr>
          <p:nvPr/>
        </p:nvSpPr>
        <p:spPr bwMode="auto">
          <a:xfrm>
            <a:off x="4572000" y="2895600"/>
            <a:ext cx="4114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400"/>
              <a:t>No entanto, consegue-se obter uma imagem de boa qualidade utilizando um conjunto de cores mais limitado.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400"/>
              <a:t>O valor RGB dessas cores pode ser guardado numa tabela que acompanha a imagem</a:t>
            </a:r>
            <a:endParaRPr lang="pt-PT" sz="2400"/>
          </a:p>
        </p:txBody>
      </p:sp>
    </p:spTree>
    <p:extLst>
      <p:ext uri="{BB962C8B-B14F-4D97-AF65-F5344CB8AC3E}">
        <p14:creationId xmlns:p14="http://schemas.microsoft.com/office/powerpoint/2010/main" val="3138162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>
                <a:latin typeface="Times New Roman" charset="0"/>
              </a:rPr>
              <a:t>Tabelas de Cor</a:t>
            </a:r>
            <a:endParaRPr lang="en-US">
              <a:latin typeface="Times New Roman" charset="0"/>
            </a:endParaRP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sz="2800">
                <a:latin typeface="Times New Roman" charset="0"/>
              </a:rPr>
              <a:t>Matrizes (</a:t>
            </a:r>
            <a:r>
              <a:rPr lang="pt-PT" sz="2800" i="1">
                <a:latin typeface="Times New Roman" charset="0"/>
              </a:rPr>
              <a:t>N</a:t>
            </a:r>
            <a:r>
              <a:rPr lang="en-US" sz="2800">
                <a:latin typeface="Times New Roman" charset="0"/>
                <a:cs typeface="Times New Roman" charset="0"/>
              </a:rPr>
              <a:t>×</a:t>
            </a:r>
            <a:r>
              <a:rPr lang="pt-PT" sz="2800">
                <a:latin typeface="Times New Roman" charset="0"/>
              </a:rPr>
              <a:t>3) que relacionam cor e intensidade.</a:t>
            </a:r>
          </a:p>
          <a:p>
            <a:pPr lvl="1" eaLnBrk="1" hangingPunct="1"/>
            <a:r>
              <a:rPr lang="pt-PT" sz="2400">
                <a:latin typeface="Times New Roman" charset="0"/>
                <a:ea typeface="ＭＳ Ｐゴシック" charset="0"/>
              </a:rPr>
              <a:t>Uma coluna para </a:t>
            </a:r>
            <a:r>
              <a:rPr lang="pt-PT" sz="240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R</a:t>
            </a:r>
            <a:r>
              <a:rPr lang="pt-PT" sz="2400">
                <a:latin typeface="Times New Roman" charset="0"/>
                <a:ea typeface="ＭＳ Ｐゴシック" charset="0"/>
              </a:rPr>
              <a:t> (red), outra para </a:t>
            </a:r>
            <a:r>
              <a:rPr lang="pt-PT" sz="2400">
                <a:solidFill>
                  <a:srgbClr val="00FF00"/>
                </a:solidFill>
                <a:latin typeface="Times New Roman" charset="0"/>
                <a:ea typeface="ＭＳ Ｐゴシック" charset="0"/>
              </a:rPr>
              <a:t>G</a:t>
            </a:r>
            <a:r>
              <a:rPr lang="pt-PT" sz="2400">
                <a:latin typeface="Times New Roman" charset="0"/>
                <a:ea typeface="ＭＳ Ｐゴシック" charset="0"/>
              </a:rPr>
              <a:t> (green) e outra para </a:t>
            </a:r>
            <a:r>
              <a:rPr lang="pt-PT" sz="2400">
                <a:solidFill>
                  <a:srgbClr val="0000FF"/>
                </a:solidFill>
                <a:latin typeface="Times New Roman" charset="0"/>
                <a:ea typeface="ＭＳ Ｐゴシック" charset="0"/>
              </a:rPr>
              <a:t>B</a:t>
            </a:r>
            <a:r>
              <a:rPr lang="pt-PT" sz="2400">
                <a:latin typeface="Times New Roman" charset="0"/>
                <a:ea typeface="ＭＳ Ｐゴシック" charset="0"/>
              </a:rPr>
              <a:t> (blue).</a:t>
            </a:r>
          </a:p>
          <a:p>
            <a:pPr eaLnBrk="1" hangingPunct="1"/>
            <a:r>
              <a:rPr lang="pt-PT" sz="2800">
                <a:latin typeface="Times New Roman" charset="0"/>
              </a:rPr>
              <a:t>No Matlab os valores dos elementos das tabelas de cor (mapas de cor) estão entre 0 e 1.</a:t>
            </a:r>
          </a:p>
          <a:p>
            <a:pPr eaLnBrk="1" hangingPunct="1"/>
            <a:r>
              <a:rPr lang="pt-PT" sz="2800">
                <a:latin typeface="Times New Roman" charset="0"/>
              </a:rPr>
              <a:t>Adicionar o mapa de cor a imagens</a:t>
            </a:r>
          </a:p>
          <a:p>
            <a:pPr lvl="1" eaLnBrk="1" hangingPunct="1">
              <a:buFontTx/>
              <a:buNone/>
            </a:pPr>
            <a:r>
              <a:rPr lang="pt-PT" sz="2400">
                <a:latin typeface="Courier New" charset="0"/>
                <a:ea typeface="ＭＳ Ｐゴシック" charset="0"/>
              </a:rPr>
              <a:t>colormap(“mapa”(N)), colorbar;</a:t>
            </a:r>
          </a:p>
          <a:p>
            <a:pPr lvl="1" eaLnBrk="1" hangingPunct="1">
              <a:buFontTx/>
              <a:buNone/>
            </a:pPr>
            <a:r>
              <a:rPr lang="pt-PT" sz="2400">
                <a:latin typeface="Courier New" charset="0"/>
                <a:ea typeface="ＭＳ Ｐゴシック" charset="0"/>
              </a:rPr>
              <a:t>% N é o número de cores </a:t>
            </a:r>
          </a:p>
          <a:p>
            <a:pPr eaLnBrk="1" hangingPunct="1"/>
            <a:r>
              <a:rPr lang="pt-PT" sz="2800">
                <a:latin typeface="Times New Roman" charset="0"/>
              </a:rPr>
              <a:t>Determinar o mapa corrente </a:t>
            </a:r>
          </a:p>
          <a:p>
            <a:pPr lvl="1" eaLnBrk="1" hangingPunct="1">
              <a:buFontTx/>
              <a:buNone/>
            </a:pPr>
            <a:r>
              <a:rPr lang="pt-PT" sz="2400">
                <a:latin typeface="Courier New" charset="0"/>
                <a:ea typeface="ＭＳ Ｐゴシック" charset="0"/>
              </a:rPr>
              <a:t>map = colormap</a:t>
            </a:r>
          </a:p>
          <a:p>
            <a:pPr eaLnBrk="1" hangingPunct="1"/>
            <a:endParaRPr lang="en-US" sz="2800"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105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>
                <a:latin typeface="Times New Roman" charset="0"/>
              </a:rPr>
              <a:t>Tabelas de cor pré-definidas no Matlab</a:t>
            </a:r>
            <a:endParaRPr lang="en-US">
              <a:latin typeface="Times New Roman" charset="0"/>
            </a:endParaRPr>
          </a:p>
        </p:txBody>
      </p:sp>
      <p:grpSp>
        <p:nvGrpSpPr>
          <p:cNvPr id="51202" name="Group 3"/>
          <p:cNvGrpSpPr>
            <a:grpSpLocks/>
          </p:cNvGrpSpPr>
          <p:nvPr/>
        </p:nvGrpSpPr>
        <p:grpSpPr bwMode="auto">
          <a:xfrm>
            <a:off x="1219200" y="1731963"/>
            <a:ext cx="498475" cy="3259137"/>
            <a:chOff x="3996" y="1092"/>
            <a:chExt cx="314" cy="2053"/>
          </a:xfrm>
        </p:grpSpPr>
        <p:sp>
          <p:nvSpPr>
            <p:cNvPr id="51332" name="Rectangle 4"/>
            <p:cNvSpPr>
              <a:spLocks noChangeArrowheads="1"/>
            </p:cNvSpPr>
            <p:nvPr/>
          </p:nvSpPr>
          <p:spPr bwMode="auto">
            <a:xfrm>
              <a:off x="3996" y="1092"/>
              <a:ext cx="192" cy="20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FontTx/>
                <a:buChar char="•"/>
              </a:pPr>
              <a:endParaRPr lang="pt-PT"/>
            </a:p>
          </p:txBody>
        </p:sp>
        <p:sp>
          <p:nvSpPr>
            <p:cNvPr id="51333" name="Rectangle 5"/>
            <p:cNvSpPr>
              <a:spLocks noChangeArrowheads="1"/>
            </p:cNvSpPr>
            <p:nvPr/>
          </p:nvSpPr>
          <p:spPr bwMode="auto">
            <a:xfrm>
              <a:off x="3996" y="1092"/>
              <a:ext cx="192" cy="2052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FontTx/>
                <a:buChar char="•"/>
              </a:pPr>
              <a:endParaRPr lang="pt-PT"/>
            </a:p>
          </p:txBody>
        </p:sp>
        <p:pic>
          <p:nvPicPr>
            <p:cNvPr id="5133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6" y="1092"/>
              <a:ext cx="192" cy="2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35" name="Line 7"/>
            <p:cNvSpPr>
              <a:spLocks noChangeShapeType="1"/>
            </p:cNvSpPr>
            <p:nvPr/>
          </p:nvSpPr>
          <p:spPr bwMode="auto">
            <a:xfrm>
              <a:off x="3996" y="1092"/>
              <a:ext cx="19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1336" name="Line 8"/>
            <p:cNvSpPr>
              <a:spLocks noChangeShapeType="1"/>
            </p:cNvSpPr>
            <p:nvPr/>
          </p:nvSpPr>
          <p:spPr bwMode="auto">
            <a:xfrm>
              <a:off x="3996" y="3144"/>
              <a:ext cx="19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1337" name="Line 9"/>
            <p:cNvSpPr>
              <a:spLocks noChangeShapeType="1"/>
            </p:cNvSpPr>
            <p:nvPr/>
          </p:nvSpPr>
          <p:spPr bwMode="auto">
            <a:xfrm flipV="1">
              <a:off x="4188" y="1092"/>
              <a:ext cx="1" cy="20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1338" name="Line 10"/>
            <p:cNvSpPr>
              <a:spLocks noChangeShapeType="1"/>
            </p:cNvSpPr>
            <p:nvPr/>
          </p:nvSpPr>
          <p:spPr bwMode="auto">
            <a:xfrm flipV="1">
              <a:off x="3996" y="1092"/>
              <a:ext cx="1" cy="20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1339" name="Line 11"/>
            <p:cNvSpPr>
              <a:spLocks noChangeShapeType="1"/>
            </p:cNvSpPr>
            <p:nvPr/>
          </p:nvSpPr>
          <p:spPr bwMode="auto">
            <a:xfrm>
              <a:off x="3996" y="3144"/>
              <a:ext cx="19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1340" name="Line 12"/>
            <p:cNvSpPr>
              <a:spLocks noChangeShapeType="1"/>
            </p:cNvSpPr>
            <p:nvPr/>
          </p:nvSpPr>
          <p:spPr bwMode="auto">
            <a:xfrm flipV="1">
              <a:off x="4188" y="1092"/>
              <a:ext cx="1" cy="20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1341" name="Line 13"/>
            <p:cNvSpPr>
              <a:spLocks noChangeShapeType="1"/>
            </p:cNvSpPr>
            <p:nvPr/>
          </p:nvSpPr>
          <p:spPr bwMode="auto">
            <a:xfrm flipH="1">
              <a:off x="4164" y="2850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1342" name="Line 14"/>
            <p:cNvSpPr>
              <a:spLocks noChangeShapeType="1"/>
            </p:cNvSpPr>
            <p:nvPr/>
          </p:nvSpPr>
          <p:spPr bwMode="auto">
            <a:xfrm>
              <a:off x="3996" y="2850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1343" name="Rectangle 15"/>
            <p:cNvSpPr>
              <a:spLocks noChangeArrowheads="1"/>
            </p:cNvSpPr>
            <p:nvPr/>
          </p:nvSpPr>
          <p:spPr bwMode="auto">
            <a:xfrm>
              <a:off x="4222" y="2802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</a:rPr>
                <a:t>10</a:t>
              </a:r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344" name="Line 16"/>
            <p:cNvSpPr>
              <a:spLocks noChangeShapeType="1"/>
            </p:cNvSpPr>
            <p:nvPr/>
          </p:nvSpPr>
          <p:spPr bwMode="auto">
            <a:xfrm flipH="1">
              <a:off x="4164" y="2532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1345" name="Line 17"/>
            <p:cNvSpPr>
              <a:spLocks noChangeShapeType="1"/>
            </p:cNvSpPr>
            <p:nvPr/>
          </p:nvSpPr>
          <p:spPr bwMode="auto">
            <a:xfrm>
              <a:off x="3996" y="2532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1346" name="Rectangle 18"/>
            <p:cNvSpPr>
              <a:spLocks noChangeArrowheads="1"/>
            </p:cNvSpPr>
            <p:nvPr/>
          </p:nvSpPr>
          <p:spPr bwMode="auto">
            <a:xfrm>
              <a:off x="4222" y="2484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</a:rPr>
                <a:t>20</a:t>
              </a:r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347" name="Line 19"/>
            <p:cNvSpPr>
              <a:spLocks noChangeShapeType="1"/>
            </p:cNvSpPr>
            <p:nvPr/>
          </p:nvSpPr>
          <p:spPr bwMode="auto">
            <a:xfrm flipH="1">
              <a:off x="4164" y="2214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1348" name="Line 20"/>
            <p:cNvSpPr>
              <a:spLocks noChangeShapeType="1"/>
            </p:cNvSpPr>
            <p:nvPr/>
          </p:nvSpPr>
          <p:spPr bwMode="auto">
            <a:xfrm>
              <a:off x="3996" y="2214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1349" name="Rectangle 21"/>
            <p:cNvSpPr>
              <a:spLocks noChangeArrowheads="1"/>
            </p:cNvSpPr>
            <p:nvPr/>
          </p:nvSpPr>
          <p:spPr bwMode="auto">
            <a:xfrm>
              <a:off x="4222" y="2166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</a:rPr>
                <a:t>30</a:t>
              </a:r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350" name="Line 22"/>
            <p:cNvSpPr>
              <a:spLocks noChangeShapeType="1"/>
            </p:cNvSpPr>
            <p:nvPr/>
          </p:nvSpPr>
          <p:spPr bwMode="auto">
            <a:xfrm flipH="1">
              <a:off x="4164" y="1890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1351" name="Line 23"/>
            <p:cNvSpPr>
              <a:spLocks noChangeShapeType="1"/>
            </p:cNvSpPr>
            <p:nvPr/>
          </p:nvSpPr>
          <p:spPr bwMode="auto">
            <a:xfrm>
              <a:off x="3996" y="1890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1352" name="Rectangle 24"/>
            <p:cNvSpPr>
              <a:spLocks noChangeArrowheads="1"/>
            </p:cNvSpPr>
            <p:nvPr/>
          </p:nvSpPr>
          <p:spPr bwMode="auto">
            <a:xfrm>
              <a:off x="4222" y="1842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</a:rPr>
                <a:t>40</a:t>
              </a:r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353" name="Line 25"/>
            <p:cNvSpPr>
              <a:spLocks noChangeShapeType="1"/>
            </p:cNvSpPr>
            <p:nvPr/>
          </p:nvSpPr>
          <p:spPr bwMode="auto">
            <a:xfrm flipH="1">
              <a:off x="4164" y="1572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1354" name="Line 26"/>
            <p:cNvSpPr>
              <a:spLocks noChangeShapeType="1"/>
            </p:cNvSpPr>
            <p:nvPr/>
          </p:nvSpPr>
          <p:spPr bwMode="auto">
            <a:xfrm>
              <a:off x="3996" y="1572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1355" name="Rectangle 27"/>
            <p:cNvSpPr>
              <a:spLocks noChangeArrowheads="1"/>
            </p:cNvSpPr>
            <p:nvPr/>
          </p:nvSpPr>
          <p:spPr bwMode="auto">
            <a:xfrm>
              <a:off x="4222" y="1524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</a:rPr>
                <a:t>50</a:t>
              </a:r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356" name="Line 28"/>
            <p:cNvSpPr>
              <a:spLocks noChangeShapeType="1"/>
            </p:cNvSpPr>
            <p:nvPr/>
          </p:nvSpPr>
          <p:spPr bwMode="auto">
            <a:xfrm flipH="1">
              <a:off x="4164" y="1248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1357" name="Line 29"/>
            <p:cNvSpPr>
              <a:spLocks noChangeShapeType="1"/>
            </p:cNvSpPr>
            <p:nvPr/>
          </p:nvSpPr>
          <p:spPr bwMode="auto">
            <a:xfrm>
              <a:off x="3996" y="1248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1358" name="Rectangle 30"/>
            <p:cNvSpPr>
              <a:spLocks noChangeArrowheads="1"/>
            </p:cNvSpPr>
            <p:nvPr/>
          </p:nvSpPr>
          <p:spPr bwMode="auto">
            <a:xfrm>
              <a:off x="4222" y="1200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</a:rPr>
                <a:t>60</a:t>
              </a:r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359" name="Line 31"/>
            <p:cNvSpPr>
              <a:spLocks noChangeShapeType="1"/>
            </p:cNvSpPr>
            <p:nvPr/>
          </p:nvSpPr>
          <p:spPr bwMode="auto">
            <a:xfrm>
              <a:off x="3996" y="1092"/>
              <a:ext cx="19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1360" name="Line 32"/>
            <p:cNvSpPr>
              <a:spLocks noChangeShapeType="1"/>
            </p:cNvSpPr>
            <p:nvPr/>
          </p:nvSpPr>
          <p:spPr bwMode="auto">
            <a:xfrm>
              <a:off x="3996" y="3144"/>
              <a:ext cx="19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1361" name="Line 33"/>
            <p:cNvSpPr>
              <a:spLocks noChangeShapeType="1"/>
            </p:cNvSpPr>
            <p:nvPr/>
          </p:nvSpPr>
          <p:spPr bwMode="auto">
            <a:xfrm flipV="1">
              <a:off x="4188" y="1092"/>
              <a:ext cx="1" cy="20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1362" name="Line 34"/>
            <p:cNvSpPr>
              <a:spLocks noChangeShapeType="1"/>
            </p:cNvSpPr>
            <p:nvPr/>
          </p:nvSpPr>
          <p:spPr bwMode="auto">
            <a:xfrm flipV="1">
              <a:off x="3996" y="1092"/>
              <a:ext cx="1" cy="20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51203" name="Text Box 35"/>
          <p:cNvSpPr txBox="1">
            <a:spLocks noChangeArrowheads="1"/>
          </p:cNvSpPr>
          <p:nvPr/>
        </p:nvSpPr>
        <p:spPr bwMode="auto">
          <a:xfrm>
            <a:off x="990600" y="5280025"/>
            <a:ext cx="99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PT"/>
              <a:t>hsv</a:t>
            </a:r>
            <a:endParaRPr lang="en-US"/>
          </a:p>
        </p:txBody>
      </p:sp>
      <p:grpSp>
        <p:nvGrpSpPr>
          <p:cNvPr id="51204" name="Group 36"/>
          <p:cNvGrpSpPr>
            <a:grpSpLocks/>
          </p:cNvGrpSpPr>
          <p:nvPr/>
        </p:nvGrpSpPr>
        <p:grpSpPr bwMode="auto">
          <a:xfrm>
            <a:off x="2724150" y="1730375"/>
            <a:ext cx="498475" cy="3259138"/>
            <a:chOff x="3996" y="1092"/>
            <a:chExt cx="314" cy="2053"/>
          </a:xfrm>
        </p:grpSpPr>
        <p:sp>
          <p:nvSpPr>
            <p:cNvPr id="51301" name="Rectangle 37"/>
            <p:cNvSpPr>
              <a:spLocks noChangeArrowheads="1"/>
            </p:cNvSpPr>
            <p:nvPr/>
          </p:nvSpPr>
          <p:spPr bwMode="auto">
            <a:xfrm>
              <a:off x="3996" y="1092"/>
              <a:ext cx="192" cy="20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FontTx/>
                <a:buChar char="•"/>
              </a:pPr>
              <a:endParaRPr lang="pt-PT"/>
            </a:p>
          </p:txBody>
        </p:sp>
        <p:sp>
          <p:nvSpPr>
            <p:cNvPr id="51302" name="Rectangle 38"/>
            <p:cNvSpPr>
              <a:spLocks noChangeArrowheads="1"/>
            </p:cNvSpPr>
            <p:nvPr/>
          </p:nvSpPr>
          <p:spPr bwMode="auto">
            <a:xfrm>
              <a:off x="3996" y="1092"/>
              <a:ext cx="192" cy="2052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FontTx/>
                <a:buChar char="•"/>
              </a:pPr>
              <a:endParaRPr lang="pt-PT"/>
            </a:p>
          </p:txBody>
        </p:sp>
        <p:pic>
          <p:nvPicPr>
            <p:cNvPr id="51303" name="Picture 3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6" y="1092"/>
              <a:ext cx="192" cy="2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04" name="Line 40"/>
            <p:cNvSpPr>
              <a:spLocks noChangeShapeType="1"/>
            </p:cNvSpPr>
            <p:nvPr/>
          </p:nvSpPr>
          <p:spPr bwMode="auto">
            <a:xfrm>
              <a:off x="3996" y="1092"/>
              <a:ext cx="19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1305" name="Line 41"/>
            <p:cNvSpPr>
              <a:spLocks noChangeShapeType="1"/>
            </p:cNvSpPr>
            <p:nvPr/>
          </p:nvSpPr>
          <p:spPr bwMode="auto">
            <a:xfrm>
              <a:off x="3996" y="3144"/>
              <a:ext cx="19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1306" name="Line 42"/>
            <p:cNvSpPr>
              <a:spLocks noChangeShapeType="1"/>
            </p:cNvSpPr>
            <p:nvPr/>
          </p:nvSpPr>
          <p:spPr bwMode="auto">
            <a:xfrm flipV="1">
              <a:off x="4188" y="1092"/>
              <a:ext cx="1" cy="20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1307" name="Line 43"/>
            <p:cNvSpPr>
              <a:spLocks noChangeShapeType="1"/>
            </p:cNvSpPr>
            <p:nvPr/>
          </p:nvSpPr>
          <p:spPr bwMode="auto">
            <a:xfrm flipV="1">
              <a:off x="3996" y="1092"/>
              <a:ext cx="1" cy="20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1308" name="Line 44"/>
            <p:cNvSpPr>
              <a:spLocks noChangeShapeType="1"/>
            </p:cNvSpPr>
            <p:nvPr/>
          </p:nvSpPr>
          <p:spPr bwMode="auto">
            <a:xfrm>
              <a:off x="3996" y="3144"/>
              <a:ext cx="19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1309" name="Line 45"/>
            <p:cNvSpPr>
              <a:spLocks noChangeShapeType="1"/>
            </p:cNvSpPr>
            <p:nvPr/>
          </p:nvSpPr>
          <p:spPr bwMode="auto">
            <a:xfrm flipV="1">
              <a:off x="4188" y="1092"/>
              <a:ext cx="1" cy="20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1310" name="Line 46"/>
            <p:cNvSpPr>
              <a:spLocks noChangeShapeType="1"/>
            </p:cNvSpPr>
            <p:nvPr/>
          </p:nvSpPr>
          <p:spPr bwMode="auto">
            <a:xfrm flipH="1">
              <a:off x="4164" y="2850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1311" name="Line 47"/>
            <p:cNvSpPr>
              <a:spLocks noChangeShapeType="1"/>
            </p:cNvSpPr>
            <p:nvPr/>
          </p:nvSpPr>
          <p:spPr bwMode="auto">
            <a:xfrm>
              <a:off x="3996" y="2850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1312" name="Rectangle 48"/>
            <p:cNvSpPr>
              <a:spLocks noChangeArrowheads="1"/>
            </p:cNvSpPr>
            <p:nvPr/>
          </p:nvSpPr>
          <p:spPr bwMode="auto">
            <a:xfrm>
              <a:off x="4222" y="2802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</a:rPr>
                <a:t>10</a:t>
              </a:r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313" name="Line 49"/>
            <p:cNvSpPr>
              <a:spLocks noChangeShapeType="1"/>
            </p:cNvSpPr>
            <p:nvPr/>
          </p:nvSpPr>
          <p:spPr bwMode="auto">
            <a:xfrm flipH="1">
              <a:off x="4164" y="2532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1314" name="Line 50"/>
            <p:cNvSpPr>
              <a:spLocks noChangeShapeType="1"/>
            </p:cNvSpPr>
            <p:nvPr/>
          </p:nvSpPr>
          <p:spPr bwMode="auto">
            <a:xfrm>
              <a:off x="3996" y="2532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1315" name="Rectangle 51"/>
            <p:cNvSpPr>
              <a:spLocks noChangeArrowheads="1"/>
            </p:cNvSpPr>
            <p:nvPr/>
          </p:nvSpPr>
          <p:spPr bwMode="auto">
            <a:xfrm>
              <a:off x="4222" y="2484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</a:rPr>
                <a:t>20</a:t>
              </a:r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316" name="Line 52"/>
            <p:cNvSpPr>
              <a:spLocks noChangeShapeType="1"/>
            </p:cNvSpPr>
            <p:nvPr/>
          </p:nvSpPr>
          <p:spPr bwMode="auto">
            <a:xfrm flipH="1">
              <a:off x="4164" y="2214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1317" name="Line 53"/>
            <p:cNvSpPr>
              <a:spLocks noChangeShapeType="1"/>
            </p:cNvSpPr>
            <p:nvPr/>
          </p:nvSpPr>
          <p:spPr bwMode="auto">
            <a:xfrm>
              <a:off x="3996" y="2214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1318" name="Rectangle 54"/>
            <p:cNvSpPr>
              <a:spLocks noChangeArrowheads="1"/>
            </p:cNvSpPr>
            <p:nvPr/>
          </p:nvSpPr>
          <p:spPr bwMode="auto">
            <a:xfrm>
              <a:off x="4222" y="2166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</a:rPr>
                <a:t>30</a:t>
              </a:r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319" name="Line 55"/>
            <p:cNvSpPr>
              <a:spLocks noChangeShapeType="1"/>
            </p:cNvSpPr>
            <p:nvPr/>
          </p:nvSpPr>
          <p:spPr bwMode="auto">
            <a:xfrm flipH="1">
              <a:off x="4164" y="1890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1320" name="Line 56"/>
            <p:cNvSpPr>
              <a:spLocks noChangeShapeType="1"/>
            </p:cNvSpPr>
            <p:nvPr/>
          </p:nvSpPr>
          <p:spPr bwMode="auto">
            <a:xfrm>
              <a:off x="3996" y="1890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1321" name="Rectangle 57"/>
            <p:cNvSpPr>
              <a:spLocks noChangeArrowheads="1"/>
            </p:cNvSpPr>
            <p:nvPr/>
          </p:nvSpPr>
          <p:spPr bwMode="auto">
            <a:xfrm>
              <a:off x="4222" y="1842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</a:rPr>
                <a:t>40</a:t>
              </a:r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322" name="Line 58"/>
            <p:cNvSpPr>
              <a:spLocks noChangeShapeType="1"/>
            </p:cNvSpPr>
            <p:nvPr/>
          </p:nvSpPr>
          <p:spPr bwMode="auto">
            <a:xfrm flipH="1">
              <a:off x="4164" y="1572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1323" name="Line 59"/>
            <p:cNvSpPr>
              <a:spLocks noChangeShapeType="1"/>
            </p:cNvSpPr>
            <p:nvPr/>
          </p:nvSpPr>
          <p:spPr bwMode="auto">
            <a:xfrm>
              <a:off x="3996" y="1572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1324" name="Rectangle 60"/>
            <p:cNvSpPr>
              <a:spLocks noChangeArrowheads="1"/>
            </p:cNvSpPr>
            <p:nvPr/>
          </p:nvSpPr>
          <p:spPr bwMode="auto">
            <a:xfrm>
              <a:off x="4222" y="1524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</a:rPr>
                <a:t>50</a:t>
              </a:r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325" name="Line 61"/>
            <p:cNvSpPr>
              <a:spLocks noChangeShapeType="1"/>
            </p:cNvSpPr>
            <p:nvPr/>
          </p:nvSpPr>
          <p:spPr bwMode="auto">
            <a:xfrm flipH="1">
              <a:off x="4164" y="1248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1326" name="Line 62"/>
            <p:cNvSpPr>
              <a:spLocks noChangeShapeType="1"/>
            </p:cNvSpPr>
            <p:nvPr/>
          </p:nvSpPr>
          <p:spPr bwMode="auto">
            <a:xfrm>
              <a:off x="3996" y="1248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1327" name="Rectangle 63"/>
            <p:cNvSpPr>
              <a:spLocks noChangeArrowheads="1"/>
            </p:cNvSpPr>
            <p:nvPr/>
          </p:nvSpPr>
          <p:spPr bwMode="auto">
            <a:xfrm>
              <a:off x="4222" y="1200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</a:rPr>
                <a:t>60</a:t>
              </a:r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328" name="Line 64"/>
            <p:cNvSpPr>
              <a:spLocks noChangeShapeType="1"/>
            </p:cNvSpPr>
            <p:nvPr/>
          </p:nvSpPr>
          <p:spPr bwMode="auto">
            <a:xfrm>
              <a:off x="3996" y="1092"/>
              <a:ext cx="19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1329" name="Line 65"/>
            <p:cNvSpPr>
              <a:spLocks noChangeShapeType="1"/>
            </p:cNvSpPr>
            <p:nvPr/>
          </p:nvSpPr>
          <p:spPr bwMode="auto">
            <a:xfrm>
              <a:off x="3996" y="3144"/>
              <a:ext cx="19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1330" name="Line 66"/>
            <p:cNvSpPr>
              <a:spLocks noChangeShapeType="1"/>
            </p:cNvSpPr>
            <p:nvPr/>
          </p:nvSpPr>
          <p:spPr bwMode="auto">
            <a:xfrm flipV="1">
              <a:off x="4188" y="1092"/>
              <a:ext cx="1" cy="20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1331" name="Line 67"/>
            <p:cNvSpPr>
              <a:spLocks noChangeShapeType="1"/>
            </p:cNvSpPr>
            <p:nvPr/>
          </p:nvSpPr>
          <p:spPr bwMode="auto">
            <a:xfrm flipV="1">
              <a:off x="3996" y="1092"/>
              <a:ext cx="1" cy="20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51205" name="Text Box 68"/>
          <p:cNvSpPr txBox="1">
            <a:spLocks noChangeArrowheads="1"/>
          </p:cNvSpPr>
          <p:nvPr/>
        </p:nvSpPr>
        <p:spPr bwMode="auto">
          <a:xfrm>
            <a:off x="2257425" y="5280025"/>
            <a:ext cx="99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PT"/>
              <a:t>jet</a:t>
            </a:r>
            <a:endParaRPr lang="en-US"/>
          </a:p>
        </p:txBody>
      </p:sp>
      <p:grpSp>
        <p:nvGrpSpPr>
          <p:cNvPr id="51206" name="Group 69"/>
          <p:cNvGrpSpPr>
            <a:grpSpLocks/>
          </p:cNvGrpSpPr>
          <p:nvPr/>
        </p:nvGrpSpPr>
        <p:grpSpPr bwMode="auto">
          <a:xfrm>
            <a:off x="4229100" y="1733550"/>
            <a:ext cx="498475" cy="3259138"/>
            <a:chOff x="4764" y="1284"/>
            <a:chExt cx="314" cy="2053"/>
          </a:xfrm>
        </p:grpSpPr>
        <p:sp>
          <p:nvSpPr>
            <p:cNvPr id="51270" name="Rectangle 70"/>
            <p:cNvSpPr>
              <a:spLocks noChangeArrowheads="1"/>
            </p:cNvSpPr>
            <p:nvPr/>
          </p:nvSpPr>
          <p:spPr bwMode="auto">
            <a:xfrm>
              <a:off x="4764" y="1284"/>
              <a:ext cx="192" cy="20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FontTx/>
                <a:buChar char="•"/>
              </a:pPr>
              <a:endParaRPr lang="pt-PT"/>
            </a:p>
          </p:txBody>
        </p:sp>
        <p:sp>
          <p:nvSpPr>
            <p:cNvPr id="51271" name="Rectangle 71"/>
            <p:cNvSpPr>
              <a:spLocks noChangeArrowheads="1"/>
            </p:cNvSpPr>
            <p:nvPr/>
          </p:nvSpPr>
          <p:spPr bwMode="auto">
            <a:xfrm>
              <a:off x="4764" y="1284"/>
              <a:ext cx="192" cy="2052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FontTx/>
                <a:buChar char="•"/>
              </a:pPr>
              <a:endParaRPr lang="pt-PT"/>
            </a:p>
          </p:txBody>
        </p:sp>
        <p:pic>
          <p:nvPicPr>
            <p:cNvPr id="51272" name="Picture 7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4" y="1284"/>
              <a:ext cx="192" cy="2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73" name="Line 73"/>
            <p:cNvSpPr>
              <a:spLocks noChangeShapeType="1"/>
            </p:cNvSpPr>
            <p:nvPr/>
          </p:nvSpPr>
          <p:spPr bwMode="auto">
            <a:xfrm>
              <a:off x="4764" y="1284"/>
              <a:ext cx="19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1274" name="Line 74"/>
            <p:cNvSpPr>
              <a:spLocks noChangeShapeType="1"/>
            </p:cNvSpPr>
            <p:nvPr/>
          </p:nvSpPr>
          <p:spPr bwMode="auto">
            <a:xfrm>
              <a:off x="4764" y="3336"/>
              <a:ext cx="19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1275" name="Line 75"/>
            <p:cNvSpPr>
              <a:spLocks noChangeShapeType="1"/>
            </p:cNvSpPr>
            <p:nvPr/>
          </p:nvSpPr>
          <p:spPr bwMode="auto">
            <a:xfrm flipV="1">
              <a:off x="4956" y="1284"/>
              <a:ext cx="1" cy="20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1276" name="Line 76"/>
            <p:cNvSpPr>
              <a:spLocks noChangeShapeType="1"/>
            </p:cNvSpPr>
            <p:nvPr/>
          </p:nvSpPr>
          <p:spPr bwMode="auto">
            <a:xfrm flipV="1">
              <a:off x="4764" y="1284"/>
              <a:ext cx="1" cy="20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1277" name="Line 77"/>
            <p:cNvSpPr>
              <a:spLocks noChangeShapeType="1"/>
            </p:cNvSpPr>
            <p:nvPr/>
          </p:nvSpPr>
          <p:spPr bwMode="auto">
            <a:xfrm>
              <a:off x="4764" y="3336"/>
              <a:ext cx="19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1278" name="Line 78"/>
            <p:cNvSpPr>
              <a:spLocks noChangeShapeType="1"/>
            </p:cNvSpPr>
            <p:nvPr/>
          </p:nvSpPr>
          <p:spPr bwMode="auto">
            <a:xfrm flipV="1">
              <a:off x="4956" y="1284"/>
              <a:ext cx="1" cy="20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1279" name="Line 79"/>
            <p:cNvSpPr>
              <a:spLocks noChangeShapeType="1"/>
            </p:cNvSpPr>
            <p:nvPr/>
          </p:nvSpPr>
          <p:spPr bwMode="auto">
            <a:xfrm flipH="1">
              <a:off x="4932" y="3042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1280" name="Line 80"/>
            <p:cNvSpPr>
              <a:spLocks noChangeShapeType="1"/>
            </p:cNvSpPr>
            <p:nvPr/>
          </p:nvSpPr>
          <p:spPr bwMode="auto">
            <a:xfrm>
              <a:off x="4764" y="3042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1281" name="Rectangle 81"/>
            <p:cNvSpPr>
              <a:spLocks noChangeArrowheads="1"/>
            </p:cNvSpPr>
            <p:nvPr/>
          </p:nvSpPr>
          <p:spPr bwMode="auto">
            <a:xfrm>
              <a:off x="4990" y="2994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</a:rPr>
                <a:t>10</a:t>
              </a:r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282" name="Line 82"/>
            <p:cNvSpPr>
              <a:spLocks noChangeShapeType="1"/>
            </p:cNvSpPr>
            <p:nvPr/>
          </p:nvSpPr>
          <p:spPr bwMode="auto">
            <a:xfrm flipH="1">
              <a:off x="4932" y="2724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1283" name="Line 83"/>
            <p:cNvSpPr>
              <a:spLocks noChangeShapeType="1"/>
            </p:cNvSpPr>
            <p:nvPr/>
          </p:nvSpPr>
          <p:spPr bwMode="auto">
            <a:xfrm>
              <a:off x="4764" y="2724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1284" name="Rectangle 84"/>
            <p:cNvSpPr>
              <a:spLocks noChangeArrowheads="1"/>
            </p:cNvSpPr>
            <p:nvPr/>
          </p:nvSpPr>
          <p:spPr bwMode="auto">
            <a:xfrm>
              <a:off x="4990" y="2676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</a:rPr>
                <a:t>20</a:t>
              </a:r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285" name="Line 85"/>
            <p:cNvSpPr>
              <a:spLocks noChangeShapeType="1"/>
            </p:cNvSpPr>
            <p:nvPr/>
          </p:nvSpPr>
          <p:spPr bwMode="auto">
            <a:xfrm flipH="1">
              <a:off x="4932" y="2406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1286" name="Line 86"/>
            <p:cNvSpPr>
              <a:spLocks noChangeShapeType="1"/>
            </p:cNvSpPr>
            <p:nvPr/>
          </p:nvSpPr>
          <p:spPr bwMode="auto">
            <a:xfrm>
              <a:off x="4764" y="2406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1287" name="Rectangle 87"/>
            <p:cNvSpPr>
              <a:spLocks noChangeArrowheads="1"/>
            </p:cNvSpPr>
            <p:nvPr/>
          </p:nvSpPr>
          <p:spPr bwMode="auto">
            <a:xfrm>
              <a:off x="4990" y="2358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</a:rPr>
                <a:t>30</a:t>
              </a:r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288" name="Line 88"/>
            <p:cNvSpPr>
              <a:spLocks noChangeShapeType="1"/>
            </p:cNvSpPr>
            <p:nvPr/>
          </p:nvSpPr>
          <p:spPr bwMode="auto">
            <a:xfrm flipH="1">
              <a:off x="4932" y="2082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1289" name="Line 89"/>
            <p:cNvSpPr>
              <a:spLocks noChangeShapeType="1"/>
            </p:cNvSpPr>
            <p:nvPr/>
          </p:nvSpPr>
          <p:spPr bwMode="auto">
            <a:xfrm>
              <a:off x="4764" y="2082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1290" name="Rectangle 90"/>
            <p:cNvSpPr>
              <a:spLocks noChangeArrowheads="1"/>
            </p:cNvSpPr>
            <p:nvPr/>
          </p:nvSpPr>
          <p:spPr bwMode="auto">
            <a:xfrm>
              <a:off x="4990" y="2034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</a:rPr>
                <a:t>40</a:t>
              </a:r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291" name="Line 91"/>
            <p:cNvSpPr>
              <a:spLocks noChangeShapeType="1"/>
            </p:cNvSpPr>
            <p:nvPr/>
          </p:nvSpPr>
          <p:spPr bwMode="auto">
            <a:xfrm flipH="1">
              <a:off x="4932" y="1764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1292" name="Line 92"/>
            <p:cNvSpPr>
              <a:spLocks noChangeShapeType="1"/>
            </p:cNvSpPr>
            <p:nvPr/>
          </p:nvSpPr>
          <p:spPr bwMode="auto">
            <a:xfrm>
              <a:off x="4764" y="1764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1293" name="Rectangle 93"/>
            <p:cNvSpPr>
              <a:spLocks noChangeArrowheads="1"/>
            </p:cNvSpPr>
            <p:nvPr/>
          </p:nvSpPr>
          <p:spPr bwMode="auto">
            <a:xfrm>
              <a:off x="4990" y="1716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</a:rPr>
                <a:t>50</a:t>
              </a:r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294" name="Line 94"/>
            <p:cNvSpPr>
              <a:spLocks noChangeShapeType="1"/>
            </p:cNvSpPr>
            <p:nvPr/>
          </p:nvSpPr>
          <p:spPr bwMode="auto">
            <a:xfrm flipH="1">
              <a:off x="4932" y="1440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1295" name="Line 95"/>
            <p:cNvSpPr>
              <a:spLocks noChangeShapeType="1"/>
            </p:cNvSpPr>
            <p:nvPr/>
          </p:nvSpPr>
          <p:spPr bwMode="auto">
            <a:xfrm>
              <a:off x="4764" y="1440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1296" name="Rectangle 96"/>
            <p:cNvSpPr>
              <a:spLocks noChangeArrowheads="1"/>
            </p:cNvSpPr>
            <p:nvPr/>
          </p:nvSpPr>
          <p:spPr bwMode="auto">
            <a:xfrm>
              <a:off x="4990" y="1392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</a:rPr>
                <a:t>60</a:t>
              </a:r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297" name="Line 97"/>
            <p:cNvSpPr>
              <a:spLocks noChangeShapeType="1"/>
            </p:cNvSpPr>
            <p:nvPr/>
          </p:nvSpPr>
          <p:spPr bwMode="auto">
            <a:xfrm>
              <a:off x="4764" y="1284"/>
              <a:ext cx="19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1298" name="Line 98"/>
            <p:cNvSpPr>
              <a:spLocks noChangeShapeType="1"/>
            </p:cNvSpPr>
            <p:nvPr/>
          </p:nvSpPr>
          <p:spPr bwMode="auto">
            <a:xfrm>
              <a:off x="4764" y="3336"/>
              <a:ext cx="19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1299" name="Line 99"/>
            <p:cNvSpPr>
              <a:spLocks noChangeShapeType="1"/>
            </p:cNvSpPr>
            <p:nvPr/>
          </p:nvSpPr>
          <p:spPr bwMode="auto">
            <a:xfrm flipV="1">
              <a:off x="4956" y="1284"/>
              <a:ext cx="1" cy="20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1300" name="Line 100"/>
            <p:cNvSpPr>
              <a:spLocks noChangeShapeType="1"/>
            </p:cNvSpPr>
            <p:nvPr/>
          </p:nvSpPr>
          <p:spPr bwMode="auto">
            <a:xfrm flipV="1">
              <a:off x="4764" y="1284"/>
              <a:ext cx="1" cy="20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51207" name="Text Box 101"/>
          <p:cNvSpPr txBox="1">
            <a:spLocks noChangeArrowheads="1"/>
          </p:cNvSpPr>
          <p:nvPr/>
        </p:nvSpPr>
        <p:spPr bwMode="auto">
          <a:xfrm>
            <a:off x="3648075" y="5280025"/>
            <a:ext cx="1219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PT"/>
              <a:t>prism</a:t>
            </a:r>
            <a:endParaRPr lang="en-US"/>
          </a:p>
        </p:txBody>
      </p:sp>
      <p:grpSp>
        <p:nvGrpSpPr>
          <p:cNvPr id="51208" name="Group 102"/>
          <p:cNvGrpSpPr>
            <a:grpSpLocks/>
          </p:cNvGrpSpPr>
          <p:nvPr/>
        </p:nvGrpSpPr>
        <p:grpSpPr bwMode="auto">
          <a:xfrm>
            <a:off x="5734050" y="1776413"/>
            <a:ext cx="498475" cy="3259137"/>
            <a:chOff x="5148" y="1414"/>
            <a:chExt cx="314" cy="2053"/>
          </a:xfrm>
        </p:grpSpPr>
        <p:sp>
          <p:nvSpPr>
            <p:cNvPr id="51241" name="Rectangle 103"/>
            <p:cNvSpPr>
              <a:spLocks noChangeArrowheads="1"/>
            </p:cNvSpPr>
            <p:nvPr/>
          </p:nvSpPr>
          <p:spPr bwMode="auto">
            <a:xfrm>
              <a:off x="5148" y="1414"/>
              <a:ext cx="192" cy="20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FontTx/>
                <a:buChar char="•"/>
              </a:pPr>
              <a:endParaRPr lang="pt-PT"/>
            </a:p>
          </p:txBody>
        </p:sp>
        <p:sp>
          <p:nvSpPr>
            <p:cNvPr id="51242" name="Rectangle 104"/>
            <p:cNvSpPr>
              <a:spLocks noChangeArrowheads="1"/>
            </p:cNvSpPr>
            <p:nvPr/>
          </p:nvSpPr>
          <p:spPr bwMode="auto">
            <a:xfrm>
              <a:off x="5148" y="1414"/>
              <a:ext cx="192" cy="2052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FontTx/>
                <a:buChar char="•"/>
              </a:pPr>
              <a:endParaRPr lang="pt-PT"/>
            </a:p>
          </p:txBody>
        </p:sp>
        <p:pic>
          <p:nvPicPr>
            <p:cNvPr id="51243" name="Picture 10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" y="1414"/>
              <a:ext cx="192" cy="2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44" name="Line 106"/>
            <p:cNvSpPr>
              <a:spLocks noChangeShapeType="1"/>
            </p:cNvSpPr>
            <p:nvPr/>
          </p:nvSpPr>
          <p:spPr bwMode="auto">
            <a:xfrm>
              <a:off x="5148" y="1414"/>
              <a:ext cx="19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1245" name="Line 107"/>
            <p:cNvSpPr>
              <a:spLocks noChangeShapeType="1"/>
            </p:cNvSpPr>
            <p:nvPr/>
          </p:nvSpPr>
          <p:spPr bwMode="auto">
            <a:xfrm>
              <a:off x="5148" y="3466"/>
              <a:ext cx="19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1246" name="Line 108"/>
            <p:cNvSpPr>
              <a:spLocks noChangeShapeType="1"/>
            </p:cNvSpPr>
            <p:nvPr/>
          </p:nvSpPr>
          <p:spPr bwMode="auto">
            <a:xfrm flipV="1">
              <a:off x="5340" y="1414"/>
              <a:ext cx="1" cy="20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1247" name="Line 109"/>
            <p:cNvSpPr>
              <a:spLocks noChangeShapeType="1"/>
            </p:cNvSpPr>
            <p:nvPr/>
          </p:nvSpPr>
          <p:spPr bwMode="auto">
            <a:xfrm>
              <a:off x="5148" y="3466"/>
              <a:ext cx="19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1248" name="Line 110"/>
            <p:cNvSpPr>
              <a:spLocks noChangeShapeType="1"/>
            </p:cNvSpPr>
            <p:nvPr/>
          </p:nvSpPr>
          <p:spPr bwMode="auto">
            <a:xfrm flipV="1">
              <a:off x="5340" y="1414"/>
              <a:ext cx="1" cy="20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1249" name="Line 111"/>
            <p:cNvSpPr>
              <a:spLocks noChangeShapeType="1"/>
            </p:cNvSpPr>
            <p:nvPr/>
          </p:nvSpPr>
          <p:spPr bwMode="auto">
            <a:xfrm flipH="1">
              <a:off x="5316" y="3172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1250" name="Line 112"/>
            <p:cNvSpPr>
              <a:spLocks noChangeShapeType="1"/>
            </p:cNvSpPr>
            <p:nvPr/>
          </p:nvSpPr>
          <p:spPr bwMode="auto">
            <a:xfrm>
              <a:off x="5148" y="3172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1251" name="Rectangle 113"/>
            <p:cNvSpPr>
              <a:spLocks noChangeArrowheads="1"/>
            </p:cNvSpPr>
            <p:nvPr/>
          </p:nvSpPr>
          <p:spPr bwMode="auto">
            <a:xfrm>
              <a:off x="5374" y="3124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</a:rPr>
                <a:t>10</a:t>
              </a:r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252" name="Line 114"/>
            <p:cNvSpPr>
              <a:spLocks noChangeShapeType="1"/>
            </p:cNvSpPr>
            <p:nvPr/>
          </p:nvSpPr>
          <p:spPr bwMode="auto">
            <a:xfrm flipH="1">
              <a:off x="5316" y="2854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1253" name="Line 115"/>
            <p:cNvSpPr>
              <a:spLocks noChangeShapeType="1"/>
            </p:cNvSpPr>
            <p:nvPr/>
          </p:nvSpPr>
          <p:spPr bwMode="auto">
            <a:xfrm>
              <a:off x="5148" y="2854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1254" name="Rectangle 116"/>
            <p:cNvSpPr>
              <a:spLocks noChangeArrowheads="1"/>
            </p:cNvSpPr>
            <p:nvPr/>
          </p:nvSpPr>
          <p:spPr bwMode="auto">
            <a:xfrm>
              <a:off x="5374" y="2806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</a:rPr>
                <a:t>20</a:t>
              </a:r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255" name="Line 117"/>
            <p:cNvSpPr>
              <a:spLocks noChangeShapeType="1"/>
            </p:cNvSpPr>
            <p:nvPr/>
          </p:nvSpPr>
          <p:spPr bwMode="auto">
            <a:xfrm flipH="1">
              <a:off x="5316" y="2536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1256" name="Line 118"/>
            <p:cNvSpPr>
              <a:spLocks noChangeShapeType="1"/>
            </p:cNvSpPr>
            <p:nvPr/>
          </p:nvSpPr>
          <p:spPr bwMode="auto">
            <a:xfrm>
              <a:off x="5148" y="2536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1257" name="Rectangle 119"/>
            <p:cNvSpPr>
              <a:spLocks noChangeArrowheads="1"/>
            </p:cNvSpPr>
            <p:nvPr/>
          </p:nvSpPr>
          <p:spPr bwMode="auto">
            <a:xfrm>
              <a:off x="5374" y="2488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</a:rPr>
                <a:t>30</a:t>
              </a:r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258" name="Line 120"/>
            <p:cNvSpPr>
              <a:spLocks noChangeShapeType="1"/>
            </p:cNvSpPr>
            <p:nvPr/>
          </p:nvSpPr>
          <p:spPr bwMode="auto">
            <a:xfrm flipH="1">
              <a:off x="5316" y="2212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1259" name="Line 121"/>
            <p:cNvSpPr>
              <a:spLocks noChangeShapeType="1"/>
            </p:cNvSpPr>
            <p:nvPr/>
          </p:nvSpPr>
          <p:spPr bwMode="auto">
            <a:xfrm>
              <a:off x="5148" y="2212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1260" name="Rectangle 122"/>
            <p:cNvSpPr>
              <a:spLocks noChangeArrowheads="1"/>
            </p:cNvSpPr>
            <p:nvPr/>
          </p:nvSpPr>
          <p:spPr bwMode="auto">
            <a:xfrm>
              <a:off x="5374" y="2164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</a:rPr>
                <a:t>40</a:t>
              </a:r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261" name="Line 123"/>
            <p:cNvSpPr>
              <a:spLocks noChangeShapeType="1"/>
            </p:cNvSpPr>
            <p:nvPr/>
          </p:nvSpPr>
          <p:spPr bwMode="auto">
            <a:xfrm flipH="1">
              <a:off x="5316" y="1894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1262" name="Line 124"/>
            <p:cNvSpPr>
              <a:spLocks noChangeShapeType="1"/>
            </p:cNvSpPr>
            <p:nvPr/>
          </p:nvSpPr>
          <p:spPr bwMode="auto">
            <a:xfrm>
              <a:off x="5148" y="1894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1263" name="Rectangle 125"/>
            <p:cNvSpPr>
              <a:spLocks noChangeArrowheads="1"/>
            </p:cNvSpPr>
            <p:nvPr/>
          </p:nvSpPr>
          <p:spPr bwMode="auto">
            <a:xfrm>
              <a:off x="5374" y="1846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</a:rPr>
                <a:t>50</a:t>
              </a:r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264" name="Line 126"/>
            <p:cNvSpPr>
              <a:spLocks noChangeShapeType="1"/>
            </p:cNvSpPr>
            <p:nvPr/>
          </p:nvSpPr>
          <p:spPr bwMode="auto">
            <a:xfrm flipH="1">
              <a:off x="5316" y="1570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1265" name="Line 127"/>
            <p:cNvSpPr>
              <a:spLocks noChangeShapeType="1"/>
            </p:cNvSpPr>
            <p:nvPr/>
          </p:nvSpPr>
          <p:spPr bwMode="auto">
            <a:xfrm>
              <a:off x="5148" y="1570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1266" name="Rectangle 128"/>
            <p:cNvSpPr>
              <a:spLocks noChangeArrowheads="1"/>
            </p:cNvSpPr>
            <p:nvPr/>
          </p:nvSpPr>
          <p:spPr bwMode="auto">
            <a:xfrm>
              <a:off x="5374" y="1522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</a:rPr>
                <a:t>60</a:t>
              </a:r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267" name="Line 129"/>
            <p:cNvSpPr>
              <a:spLocks noChangeShapeType="1"/>
            </p:cNvSpPr>
            <p:nvPr/>
          </p:nvSpPr>
          <p:spPr bwMode="auto">
            <a:xfrm>
              <a:off x="5148" y="1414"/>
              <a:ext cx="19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1268" name="Line 130"/>
            <p:cNvSpPr>
              <a:spLocks noChangeShapeType="1"/>
            </p:cNvSpPr>
            <p:nvPr/>
          </p:nvSpPr>
          <p:spPr bwMode="auto">
            <a:xfrm>
              <a:off x="5148" y="3466"/>
              <a:ext cx="19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1269" name="Line 131"/>
            <p:cNvSpPr>
              <a:spLocks noChangeShapeType="1"/>
            </p:cNvSpPr>
            <p:nvPr/>
          </p:nvSpPr>
          <p:spPr bwMode="auto">
            <a:xfrm flipV="1">
              <a:off x="5340" y="1414"/>
              <a:ext cx="1" cy="20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51209" name="Text Box 132"/>
          <p:cNvSpPr txBox="1">
            <a:spLocks noChangeArrowheads="1"/>
          </p:cNvSpPr>
          <p:nvPr/>
        </p:nvSpPr>
        <p:spPr bwMode="auto">
          <a:xfrm>
            <a:off x="5105400" y="5280025"/>
            <a:ext cx="1600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PT"/>
              <a:t>copper</a:t>
            </a:r>
            <a:endParaRPr lang="en-US"/>
          </a:p>
        </p:txBody>
      </p:sp>
      <p:grpSp>
        <p:nvGrpSpPr>
          <p:cNvPr id="51210" name="Group 133"/>
          <p:cNvGrpSpPr>
            <a:grpSpLocks/>
          </p:cNvGrpSpPr>
          <p:nvPr/>
        </p:nvGrpSpPr>
        <p:grpSpPr bwMode="auto">
          <a:xfrm>
            <a:off x="7239000" y="1774825"/>
            <a:ext cx="498475" cy="3259138"/>
            <a:chOff x="5676" y="1312"/>
            <a:chExt cx="314" cy="2053"/>
          </a:xfrm>
        </p:grpSpPr>
        <p:sp>
          <p:nvSpPr>
            <p:cNvPr id="51212" name="Rectangle 134"/>
            <p:cNvSpPr>
              <a:spLocks noChangeArrowheads="1"/>
            </p:cNvSpPr>
            <p:nvPr/>
          </p:nvSpPr>
          <p:spPr bwMode="auto">
            <a:xfrm>
              <a:off x="5676" y="1312"/>
              <a:ext cx="192" cy="20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FontTx/>
                <a:buChar char="•"/>
              </a:pPr>
              <a:endParaRPr lang="pt-PT"/>
            </a:p>
          </p:txBody>
        </p:sp>
        <p:sp>
          <p:nvSpPr>
            <p:cNvPr id="51213" name="Rectangle 135"/>
            <p:cNvSpPr>
              <a:spLocks noChangeArrowheads="1"/>
            </p:cNvSpPr>
            <p:nvPr/>
          </p:nvSpPr>
          <p:spPr bwMode="auto">
            <a:xfrm>
              <a:off x="5676" y="1312"/>
              <a:ext cx="192" cy="2052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FontTx/>
                <a:buChar char="•"/>
              </a:pPr>
              <a:endParaRPr lang="pt-PT"/>
            </a:p>
          </p:txBody>
        </p:sp>
        <p:pic>
          <p:nvPicPr>
            <p:cNvPr id="51214" name="Picture 13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6" y="1312"/>
              <a:ext cx="192" cy="2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15" name="Line 137"/>
            <p:cNvSpPr>
              <a:spLocks noChangeShapeType="1"/>
            </p:cNvSpPr>
            <p:nvPr/>
          </p:nvSpPr>
          <p:spPr bwMode="auto">
            <a:xfrm>
              <a:off x="5676" y="1312"/>
              <a:ext cx="19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1216" name="Line 138"/>
            <p:cNvSpPr>
              <a:spLocks noChangeShapeType="1"/>
            </p:cNvSpPr>
            <p:nvPr/>
          </p:nvSpPr>
          <p:spPr bwMode="auto">
            <a:xfrm>
              <a:off x="5676" y="3364"/>
              <a:ext cx="19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1217" name="Line 139"/>
            <p:cNvSpPr>
              <a:spLocks noChangeShapeType="1"/>
            </p:cNvSpPr>
            <p:nvPr/>
          </p:nvSpPr>
          <p:spPr bwMode="auto">
            <a:xfrm flipV="1">
              <a:off x="5868" y="1312"/>
              <a:ext cx="1" cy="20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1218" name="Line 140"/>
            <p:cNvSpPr>
              <a:spLocks noChangeShapeType="1"/>
            </p:cNvSpPr>
            <p:nvPr/>
          </p:nvSpPr>
          <p:spPr bwMode="auto">
            <a:xfrm>
              <a:off x="5676" y="3364"/>
              <a:ext cx="19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1219" name="Line 141"/>
            <p:cNvSpPr>
              <a:spLocks noChangeShapeType="1"/>
            </p:cNvSpPr>
            <p:nvPr/>
          </p:nvSpPr>
          <p:spPr bwMode="auto">
            <a:xfrm flipV="1">
              <a:off x="5868" y="1312"/>
              <a:ext cx="1" cy="20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1220" name="Line 142"/>
            <p:cNvSpPr>
              <a:spLocks noChangeShapeType="1"/>
            </p:cNvSpPr>
            <p:nvPr/>
          </p:nvSpPr>
          <p:spPr bwMode="auto">
            <a:xfrm flipH="1">
              <a:off x="5844" y="3070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1221" name="Line 143"/>
            <p:cNvSpPr>
              <a:spLocks noChangeShapeType="1"/>
            </p:cNvSpPr>
            <p:nvPr/>
          </p:nvSpPr>
          <p:spPr bwMode="auto">
            <a:xfrm>
              <a:off x="5676" y="3070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1222" name="Rectangle 144"/>
            <p:cNvSpPr>
              <a:spLocks noChangeArrowheads="1"/>
            </p:cNvSpPr>
            <p:nvPr/>
          </p:nvSpPr>
          <p:spPr bwMode="auto">
            <a:xfrm>
              <a:off x="5902" y="3022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</a:rPr>
                <a:t>10</a:t>
              </a:r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223" name="Line 145"/>
            <p:cNvSpPr>
              <a:spLocks noChangeShapeType="1"/>
            </p:cNvSpPr>
            <p:nvPr/>
          </p:nvSpPr>
          <p:spPr bwMode="auto">
            <a:xfrm flipH="1">
              <a:off x="5844" y="2752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1224" name="Line 146"/>
            <p:cNvSpPr>
              <a:spLocks noChangeShapeType="1"/>
            </p:cNvSpPr>
            <p:nvPr/>
          </p:nvSpPr>
          <p:spPr bwMode="auto">
            <a:xfrm>
              <a:off x="5676" y="2752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1225" name="Rectangle 147"/>
            <p:cNvSpPr>
              <a:spLocks noChangeArrowheads="1"/>
            </p:cNvSpPr>
            <p:nvPr/>
          </p:nvSpPr>
          <p:spPr bwMode="auto">
            <a:xfrm>
              <a:off x="5902" y="2704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</a:rPr>
                <a:t>20</a:t>
              </a:r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226" name="Line 148"/>
            <p:cNvSpPr>
              <a:spLocks noChangeShapeType="1"/>
            </p:cNvSpPr>
            <p:nvPr/>
          </p:nvSpPr>
          <p:spPr bwMode="auto">
            <a:xfrm flipH="1">
              <a:off x="5844" y="2434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1227" name="Line 149"/>
            <p:cNvSpPr>
              <a:spLocks noChangeShapeType="1"/>
            </p:cNvSpPr>
            <p:nvPr/>
          </p:nvSpPr>
          <p:spPr bwMode="auto">
            <a:xfrm>
              <a:off x="5676" y="2434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1228" name="Rectangle 150"/>
            <p:cNvSpPr>
              <a:spLocks noChangeArrowheads="1"/>
            </p:cNvSpPr>
            <p:nvPr/>
          </p:nvSpPr>
          <p:spPr bwMode="auto">
            <a:xfrm>
              <a:off x="5902" y="2386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</a:rPr>
                <a:t>30</a:t>
              </a:r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229" name="Line 151"/>
            <p:cNvSpPr>
              <a:spLocks noChangeShapeType="1"/>
            </p:cNvSpPr>
            <p:nvPr/>
          </p:nvSpPr>
          <p:spPr bwMode="auto">
            <a:xfrm flipH="1">
              <a:off x="5844" y="2110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1230" name="Line 152"/>
            <p:cNvSpPr>
              <a:spLocks noChangeShapeType="1"/>
            </p:cNvSpPr>
            <p:nvPr/>
          </p:nvSpPr>
          <p:spPr bwMode="auto">
            <a:xfrm>
              <a:off x="5676" y="2110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1231" name="Rectangle 153"/>
            <p:cNvSpPr>
              <a:spLocks noChangeArrowheads="1"/>
            </p:cNvSpPr>
            <p:nvPr/>
          </p:nvSpPr>
          <p:spPr bwMode="auto">
            <a:xfrm>
              <a:off x="5902" y="2062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</a:rPr>
                <a:t>40</a:t>
              </a:r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232" name="Line 154"/>
            <p:cNvSpPr>
              <a:spLocks noChangeShapeType="1"/>
            </p:cNvSpPr>
            <p:nvPr/>
          </p:nvSpPr>
          <p:spPr bwMode="auto">
            <a:xfrm flipH="1">
              <a:off x="5844" y="1792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1233" name="Line 155"/>
            <p:cNvSpPr>
              <a:spLocks noChangeShapeType="1"/>
            </p:cNvSpPr>
            <p:nvPr/>
          </p:nvSpPr>
          <p:spPr bwMode="auto">
            <a:xfrm>
              <a:off x="5676" y="1792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1234" name="Rectangle 156"/>
            <p:cNvSpPr>
              <a:spLocks noChangeArrowheads="1"/>
            </p:cNvSpPr>
            <p:nvPr/>
          </p:nvSpPr>
          <p:spPr bwMode="auto">
            <a:xfrm>
              <a:off x="5902" y="1744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</a:rPr>
                <a:t>50</a:t>
              </a:r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235" name="Line 157"/>
            <p:cNvSpPr>
              <a:spLocks noChangeShapeType="1"/>
            </p:cNvSpPr>
            <p:nvPr/>
          </p:nvSpPr>
          <p:spPr bwMode="auto">
            <a:xfrm flipH="1">
              <a:off x="5844" y="1468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1236" name="Line 158"/>
            <p:cNvSpPr>
              <a:spLocks noChangeShapeType="1"/>
            </p:cNvSpPr>
            <p:nvPr/>
          </p:nvSpPr>
          <p:spPr bwMode="auto">
            <a:xfrm>
              <a:off x="5676" y="1468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1237" name="Rectangle 159"/>
            <p:cNvSpPr>
              <a:spLocks noChangeArrowheads="1"/>
            </p:cNvSpPr>
            <p:nvPr/>
          </p:nvSpPr>
          <p:spPr bwMode="auto">
            <a:xfrm>
              <a:off x="5902" y="1420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</a:rPr>
                <a:t>60</a:t>
              </a:r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238" name="Line 160"/>
            <p:cNvSpPr>
              <a:spLocks noChangeShapeType="1"/>
            </p:cNvSpPr>
            <p:nvPr/>
          </p:nvSpPr>
          <p:spPr bwMode="auto">
            <a:xfrm>
              <a:off x="5676" y="1312"/>
              <a:ext cx="19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1239" name="Line 161"/>
            <p:cNvSpPr>
              <a:spLocks noChangeShapeType="1"/>
            </p:cNvSpPr>
            <p:nvPr/>
          </p:nvSpPr>
          <p:spPr bwMode="auto">
            <a:xfrm>
              <a:off x="5676" y="3364"/>
              <a:ext cx="19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1240" name="Line 162"/>
            <p:cNvSpPr>
              <a:spLocks noChangeShapeType="1"/>
            </p:cNvSpPr>
            <p:nvPr/>
          </p:nvSpPr>
          <p:spPr bwMode="auto">
            <a:xfrm flipV="1">
              <a:off x="5868" y="1312"/>
              <a:ext cx="1" cy="20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51211" name="Text Box 163"/>
          <p:cNvSpPr txBox="1">
            <a:spLocks noChangeArrowheads="1"/>
          </p:cNvSpPr>
          <p:nvPr/>
        </p:nvSpPr>
        <p:spPr bwMode="auto">
          <a:xfrm>
            <a:off x="6705600" y="5280025"/>
            <a:ext cx="1600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PT"/>
              <a:t>gray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992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>
                <a:latin typeface="Times New Roman" charset="0"/>
              </a:rPr>
              <a:t>Imagens Indexadas</a:t>
            </a:r>
            <a:endParaRPr lang="en-US">
              <a:latin typeface="Times New Roman" charset="0"/>
            </a:endParaRPr>
          </a:p>
        </p:txBody>
      </p:sp>
      <p:pic>
        <p:nvPicPr>
          <p:cNvPr id="5325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19288"/>
            <a:ext cx="2590800" cy="159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3251" name="Group 4"/>
          <p:cNvGrpSpPr>
            <a:grpSpLocks/>
          </p:cNvGrpSpPr>
          <p:nvPr/>
        </p:nvGrpSpPr>
        <p:grpSpPr bwMode="auto">
          <a:xfrm>
            <a:off x="457200" y="2819400"/>
            <a:ext cx="3429000" cy="3454400"/>
            <a:chOff x="288" y="1776"/>
            <a:chExt cx="2160" cy="2176"/>
          </a:xfrm>
        </p:grpSpPr>
        <p:sp>
          <p:nvSpPr>
            <p:cNvPr id="53283" name="Rectangle 5"/>
            <p:cNvSpPr>
              <a:spLocks noChangeArrowheads="1"/>
            </p:cNvSpPr>
            <p:nvPr/>
          </p:nvSpPr>
          <p:spPr bwMode="auto">
            <a:xfrm>
              <a:off x="288" y="2832"/>
              <a:ext cx="2160" cy="11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/>
                <a:t>14    17    21    21    53    50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/>
                <a:t> </a:t>
              </a:r>
              <a:r>
                <a:rPr lang="pt-PT" sz="2000"/>
                <a:t> </a:t>
              </a:r>
              <a:r>
                <a:rPr lang="en-US" sz="2000"/>
                <a:t>5     8     5     8    10    </a:t>
              </a:r>
              <a:r>
                <a:rPr lang="pt-PT" sz="2000"/>
                <a:t>  </a:t>
              </a:r>
              <a:r>
                <a:rPr lang="en-US" sz="2000"/>
                <a:t>30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/>
                <a:t>    15    18    31    31    18    15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/>
                <a:t>    18    31    31    18    16    16</a:t>
              </a:r>
            </a:p>
          </p:txBody>
        </p:sp>
        <p:sp>
          <p:nvSpPr>
            <p:cNvPr id="53284" name="Line 6"/>
            <p:cNvSpPr>
              <a:spLocks noChangeShapeType="1"/>
            </p:cNvSpPr>
            <p:nvPr/>
          </p:nvSpPr>
          <p:spPr bwMode="auto">
            <a:xfrm flipV="1">
              <a:off x="288" y="1776"/>
              <a:ext cx="1296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3285" name="Line 7"/>
            <p:cNvSpPr>
              <a:spLocks noChangeShapeType="1"/>
            </p:cNvSpPr>
            <p:nvPr/>
          </p:nvSpPr>
          <p:spPr bwMode="auto">
            <a:xfrm flipH="1" flipV="1">
              <a:off x="1728" y="1776"/>
              <a:ext cx="72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3286" name="Line 8"/>
            <p:cNvSpPr>
              <a:spLocks noChangeShapeType="1"/>
            </p:cNvSpPr>
            <p:nvPr/>
          </p:nvSpPr>
          <p:spPr bwMode="auto">
            <a:xfrm flipV="1">
              <a:off x="288" y="1920"/>
              <a:ext cx="1296" cy="20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3287" name="Line 9"/>
            <p:cNvSpPr>
              <a:spLocks noChangeShapeType="1"/>
            </p:cNvSpPr>
            <p:nvPr/>
          </p:nvSpPr>
          <p:spPr bwMode="auto">
            <a:xfrm flipH="1" flipV="1">
              <a:off x="1728" y="1920"/>
              <a:ext cx="720" cy="20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3288" name="Rectangle 10"/>
            <p:cNvSpPr>
              <a:spLocks noChangeArrowheads="1"/>
            </p:cNvSpPr>
            <p:nvPr/>
          </p:nvSpPr>
          <p:spPr bwMode="auto">
            <a:xfrm>
              <a:off x="1584" y="177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  <a:buFontTx/>
                <a:buChar char="•"/>
              </a:pPr>
              <a:endParaRPr lang="pt-PT"/>
            </a:p>
          </p:txBody>
        </p:sp>
        <p:sp>
          <p:nvSpPr>
            <p:cNvPr id="53289" name="Oval 11"/>
            <p:cNvSpPr>
              <a:spLocks noChangeArrowheads="1"/>
            </p:cNvSpPr>
            <p:nvPr/>
          </p:nvSpPr>
          <p:spPr bwMode="auto">
            <a:xfrm>
              <a:off x="864" y="3408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  <a:buFontTx/>
                <a:buChar char="•"/>
              </a:pPr>
              <a:endParaRPr lang="pt-PT"/>
            </a:p>
          </p:txBody>
        </p:sp>
      </p:grpSp>
      <p:grpSp>
        <p:nvGrpSpPr>
          <p:cNvPr id="53252" name="Group 12"/>
          <p:cNvGrpSpPr>
            <a:grpSpLocks/>
          </p:cNvGrpSpPr>
          <p:nvPr/>
        </p:nvGrpSpPr>
        <p:grpSpPr bwMode="auto">
          <a:xfrm>
            <a:off x="4686300" y="1516063"/>
            <a:ext cx="2774950" cy="2332037"/>
            <a:chOff x="3216" y="1041"/>
            <a:chExt cx="1748" cy="1469"/>
          </a:xfrm>
        </p:grpSpPr>
        <p:sp>
          <p:nvSpPr>
            <p:cNvPr id="53275" name="Rectangle 13"/>
            <p:cNvSpPr>
              <a:spLocks noChangeArrowheads="1"/>
            </p:cNvSpPr>
            <p:nvPr/>
          </p:nvSpPr>
          <p:spPr bwMode="auto">
            <a:xfrm>
              <a:off x="3476" y="1128"/>
              <a:ext cx="96" cy="12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  <a:buFontTx/>
                <a:buChar char="•"/>
              </a:pPr>
              <a:endParaRPr lang="pt-PT"/>
            </a:p>
          </p:txBody>
        </p:sp>
        <p:sp>
          <p:nvSpPr>
            <p:cNvPr id="53276" name="Rectangle 14"/>
            <p:cNvSpPr>
              <a:spLocks noChangeArrowheads="1"/>
            </p:cNvSpPr>
            <p:nvPr/>
          </p:nvSpPr>
          <p:spPr bwMode="auto">
            <a:xfrm>
              <a:off x="3572" y="1128"/>
              <a:ext cx="96" cy="12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  <a:buFontTx/>
                <a:buChar char="•"/>
              </a:pPr>
              <a:endParaRPr lang="pt-PT"/>
            </a:p>
          </p:txBody>
        </p:sp>
        <p:sp>
          <p:nvSpPr>
            <p:cNvPr id="53277" name="Rectangle 15"/>
            <p:cNvSpPr>
              <a:spLocks noChangeArrowheads="1"/>
            </p:cNvSpPr>
            <p:nvPr/>
          </p:nvSpPr>
          <p:spPr bwMode="auto">
            <a:xfrm>
              <a:off x="3668" y="1128"/>
              <a:ext cx="96" cy="12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  <a:buFontTx/>
                <a:buChar char="•"/>
              </a:pPr>
              <a:endParaRPr lang="pt-PT"/>
            </a:p>
          </p:txBody>
        </p:sp>
        <p:sp>
          <p:nvSpPr>
            <p:cNvPr id="53278" name="Text Box 16"/>
            <p:cNvSpPr txBox="1">
              <a:spLocks noChangeArrowheads="1"/>
            </p:cNvSpPr>
            <p:nvPr/>
          </p:nvSpPr>
          <p:spPr bwMode="auto">
            <a:xfrm>
              <a:off x="3312" y="1041"/>
              <a:ext cx="16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pt-PT" sz="1200"/>
                <a:t>1</a:t>
              </a:r>
              <a:endParaRPr lang="en-US" sz="1200"/>
            </a:p>
          </p:txBody>
        </p:sp>
        <p:sp>
          <p:nvSpPr>
            <p:cNvPr id="53279" name="Text Box 17"/>
            <p:cNvSpPr txBox="1">
              <a:spLocks noChangeArrowheads="1"/>
            </p:cNvSpPr>
            <p:nvPr/>
          </p:nvSpPr>
          <p:spPr bwMode="auto">
            <a:xfrm>
              <a:off x="3216" y="2337"/>
              <a:ext cx="2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pt-PT" sz="1200"/>
                <a:t>128</a:t>
              </a:r>
              <a:endParaRPr lang="en-US" sz="1200"/>
            </a:p>
          </p:txBody>
        </p:sp>
        <p:sp>
          <p:nvSpPr>
            <p:cNvPr id="53280" name="Text Box 18"/>
            <p:cNvSpPr txBox="1">
              <a:spLocks noChangeArrowheads="1"/>
            </p:cNvSpPr>
            <p:nvPr/>
          </p:nvSpPr>
          <p:spPr bwMode="auto">
            <a:xfrm>
              <a:off x="3240" y="1320"/>
              <a:ext cx="21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pt-PT" sz="1200"/>
                <a:t>18</a:t>
              </a:r>
              <a:endParaRPr lang="en-US" sz="1200"/>
            </a:p>
          </p:txBody>
        </p:sp>
        <p:sp>
          <p:nvSpPr>
            <p:cNvPr id="53281" name="Rectangle 19"/>
            <p:cNvSpPr>
              <a:spLocks noChangeArrowheads="1"/>
            </p:cNvSpPr>
            <p:nvPr/>
          </p:nvSpPr>
          <p:spPr bwMode="auto">
            <a:xfrm>
              <a:off x="3476" y="1382"/>
              <a:ext cx="288" cy="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  <a:buFontTx/>
                <a:buChar char="•"/>
              </a:pPr>
              <a:endParaRPr lang="pt-PT"/>
            </a:p>
          </p:txBody>
        </p:sp>
        <p:sp>
          <p:nvSpPr>
            <p:cNvPr id="53282" name="Text Box 20"/>
            <p:cNvSpPr txBox="1">
              <a:spLocks noChangeArrowheads="1"/>
            </p:cNvSpPr>
            <p:nvPr/>
          </p:nvSpPr>
          <p:spPr bwMode="auto">
            <a:xfrm>
              <a:off x="3764" y="1320"/>
              <a:ext cx="120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pt-PT" sz="1000"/>
                <a:t>0.1608   0.3529     0.0627</a:t>
              </a:r>
              <a:endParaRPr lang="en-US" sz="1000"/>
            </a:p>
          </p:txBody>
        </p:sp>
      </p:grpSp>
      <p:sp>
        <p:nvSpPr>
          <p:cNvPr id="53253" name="Line 21"/>
          <p:cNvSpPr>
            <a:spLocks noChangeShapeType="1"/>
          </p:cNvSpPr>
          <p:nvPr/>
        </p:nvSpPr>
        <p:spPr bwMode="auto">
          <a:xfrm flipV="1">
            <a:off x="1641475" y="2203450"/>
            <a:ext cx="3197225" cy="3351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53254" name="Rectangle 22"/>
          <p:cNvSpPr>
            <a:spLocks noChangeArrowheads="1"/>
          </p:cNvSpPr>
          <p:nvPr/>
        </p:nvSpPr>
        <p:spPr bwMode="auto">
          <a:xfrm>
            <a:off x="6502400" y="4275138"/>
            <a:ext cx="1524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</a:pPr>
            <a:endParaRPr lang="pt-PT"/>
          </a:p>
        </p:txBody>
      </p:sp>
      <p:sp>
        <p:nvSpPr>
          <p:cNvPr id="53255" name="Rectangle 23"/>
          <p:cNvSpPr>
            <a:spLocks noChangeArrowheads="1"/>
          </p:cNvSpPr>
          <p:nvPr/>
        </p:nvSpPr>
        <p:spPr bwMode="auto">
          <a:xfrm>
            <a:off x="6654800" y="4275138"/>
            <a:ext cx="1524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</a:pPr>
            <a:endParaRPr lang="pt-PT"/>
          </a:p>
        </p:txBody>
      </p:sp>
      <p:sp>
        <p:nvSpPr>
          <p:cNvPr id="53256" name="Rectangle 24"/>
          <p:cNvSpPr>
            <a:spLocks noChangeArrowheads="1"/>
          </p:cNvSpPr>
          <p:nvPr/>
        </p:nvSpPr>
        <p:spPr bwMode="auto">
          <a:xfrm>
            <a:off x="6807200" y="4275138"/>
            <a:ext cx="1524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</a:pPr>
            <a:endParaRPr lang="pt-PT"/>
          </a:p>
        </p:txBody>
      </p:sp>
      <p:sp>
        <p:nvSpPr>
          <p:cNvPr id="53257" name="Text Box 25"/>
          <p:cNvSpPr txBox="1">
            <a:spLocks noChangeArrowheads="1"/>
          </p:cNvSpPr>
          <p:nvPr/>
        </p:nvSpPr>
        <p:spPr bwMode="auto">
          <a:xfrm>
            <a:off x="6242050" y="4137025"/>
            <a:ext cx="260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pt-PT" sz="1200"/>
              <a:t>1</a:t>
            </a:r>
            <a:endParaRPr lang="en-US" sz="1200"/>
          </a:p>
        </p:txBody>
      </p:sp>
      <p:sp>
        <p:nvSpPr>
          <p:cNvPr id="53258" name="Text Box 26"/>
          <p:cNvSpPr txBox="1">
            <a:spLocks noChangeArrowheads="1"/>
          </p:cNvSpPr>
          <p:nvPr/>
        </p:nvSpPr>
        <p:spPr bwMode="auto">
          <a:xfrm>
            <a:off x="6089650" y="6194425"/>
            <a:ext cx="412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pt-PT" sz="1200"/>
              <a:t>255</a:t>
            </a:r>
            <a:endParaRPr lang="en-US" sz="1200"/>
          </a:p>
        </p:txBody>
      </p:sp>
      <p:sp>
        <p:nvSpPr>
          <p:cNvPr id="53259" name="Text Box 27"/>
          <p:cNvSpPr txBox="1">
            <a:spLocks noChangeArrowheads="1"/>
          </p:cNvSpPr>
          <p:nvPr/>
        </p:nvSpPr>
        <p:spPr bwMode="auto">
          <a:xfrm>
            <a:off x="6089650" y="4616450"/>
            <a:ext cx="412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pt-PT" sz="1200"/>
              <a:t>110</a:t>
            </a:r>
            <a:endParaRPr lang="en-US" sz="1200"/>
          </a:p>
        </p:txBody>
      </p:sp>
      <p:sp>
        <p:nvSpPr>
          <p:cNvPr id="53260" name="Rectangle 28"/>
          <p:cNvSpPr>
            <a:spLocks noChangeArrowheads="1"/>
          </p:cNvSpPr>
          <p:nvPr/>
        </p:nvSpPr>
        <p:spPr bwMode="auto">
          <a:xfrm>
            <a:off x="6502400" y="4678363"/>
            <a:ext cx="457200" cy="7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</a:pPr>
            <a:endParaRPr lang="pt-PT"/>
          </a:p>
        </p:txBody>
      </p:sp>
      <p:sp>
        <p:nvSpPr>
          <p:cNvPr id="53261" name="Text Box 29"/>
          <p:cNvSpPr txBox="1">
            <a:spLocks noChangeArrowheads="1"/>
          </p:cNvSpPr>
          <p:nvPr/>
        </p:nvSpPr>
        <p:spPr bwMode="auto">
          <a:xfrm>
            <a:off x="6781800" y="4579938"/>
            <a:ext cx="1905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pt-PT" sz="1000"/>
              <a:t>0.1608   0.3529     0.0627</a:t>
            </a:r>
            <a:endParaRPr lang="en-US" sz="1000"/>
          </a:p>
        </p:txBody>
      </p:sp>
      <p:grpSp>
        <p:nvGrpSpPr>
          <p:cNvPr id="53262" name="Group 30"/>
          <p:cNvGrpSpPr>
            <a:grpSpLocks/>
          </p:cNvGrpSpPr>
          <p:nvPr/>
        </p:nvGrpSpPr>
        <p:grpSpPr bwMode="auto">
          <a:xfrm>
            <a:off x="4800600" y="4432300"/>
            <a:ext cx="901700" cy="1900238"/>
            <a:chOff x="3124" y="2792"/>
            <a:chExt cx="568" cy="1197"/>
          </a:xfrm>
        </p:grpSpPr>
        <p:sp>
          <p:nvSpPr>
            <p:cNvPr id="53270" name="Text Box 31"/>
            <p:cNvSpPr txBox="1">
              <a:spLocks noChangeArrowheads="1"/>
            </p:cNvSpPr>
            <p:nvPr/>
          </p:nvSpPr>
          <p:spPr bwMode="auto">
            <a:xfrm>
              <a:off x="3308" y="2792"/>
              <a:ext cx="384" cy="1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PT" sz="1400"/>
                <a:t>15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pt-PT" sz="1400"/>
                <a:t>14 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pt-PT" sz="1400"/>
                <a:t>24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pt-PT" sz="1400"/>
                <a:t>110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pt-PT" sz="1400"/>
                <a:t>3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pt-PT" sz="1400"/>
                <a:t>7</a:t>
              </a:r>
              <a:endParaRPr lang="en-US" sz="1400"/>
            </a:p>
          </p:txBody>
        </p:sp>
        <p:sp>
          <p:nvSpPr>
            <p:cNvPr id="53271" name="Line 32"/>
            <p:cNvSpPr>
              <a:spLocks noChangeShapeType="1"/>
            </p:cNvSpPr>
            <p:nvPr/>
          </p:nvSpPr>
          <p:spPr bwMode="auto">
            <a:xfrm>
              <a:off x="3308" y="2832"/>
              <a:ext cx="0" cy="11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3272" name="Line 33"/>
            <p:cNvSpPr>
              <a:spLocks noChangeShapeType="1"/>
            </p:cNvSpPr>
            <p:nvPr/>
          </p:nvSpPr>
          <p:spPr bwMode="auto">
            <a:xfrm>
              <a:off x="3692" y="2829"/>
              <a:ext cx="0" cy="11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3273" name="Oval 34"/>
            <p:cNvSpPr>
              <a:spLocks noChangeArrowheads="1"/>
            </p:cNvSpPr>
            <p:nvPr/>
          </p:nvSpPr>
          <p:spPr bwMode="auto">
            <a:xfrm>
              <a:off x="3360" y="3408"/>
              <a:ext cx="236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  <a:buFontTx/>
                <a:buChar char="•"/>
              </a:pPr>
              <a:endParaRPr lang="pt-PT"/>
            </a:p>
          </p:txBody>
        </p:sp>
        <p:sp>
          <p:nvSpPr>
            <p:cNvPr id="53274" name="Text Box 35"/>
            <p:cNvSpPr txBox="1">
              <a:spLocks noChangeArrowheads="1"/>
            </p:cNvSpPr>
            <p:nvPr/>
          </p:nvSpPr>
          <p:spPr bwMode="auto">
            <a:xfrm>
              <a:off x="3124" y="3408"/>
              <a:ext cx="21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pt-PT" sz="1200"/>
                <a:t>18</a:t>
              </a:r>
              <a:endParaRPr lang="en-US" sz="1200"/>
            </a:p>
          </p:txBody>
        </p:sp>
      </p:grpSp>
      <p:sp>
        <p:nvSpPr>
          <p:cNvPr id="53263" name="Rectangle 36"/>
          <p:cNvSpPr>
            <a:spLocks noChangeArrowheads="1"/>
          </p:cNvSpPr>
          <p:nvPr/>
        </p:nvSpPr>
        <p:spPr bwMode="auto">
          <a:xfrm>
            <a:off x="4495800" y="3984625"/>
            <a:ext cx="4406900" cy="2484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</a:pPr>
            <a:endParaRPr lang="pt-PT"/>
          </a:p>
        </p:txBody>
      </p:sp>
      <p:sp>
        <p:nvSpPr>
          <p:cNvPr id="53264" name="Rectangle 37"/>
          <p:cNvSpPr>
            <a:spLocks noChangeArrowheads="1"/>
          </p:cNvSpPr>
          <p:nvPr/>
        </p:nvSpPr>
        <p:spPr bwMode="auto">
          <a:xfrm>
            <a:off x="4495800" y="1516063"/>
            <a:ext cx="4406900" cy="2332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</a:pPr>
            <a:endParaRPr lang="pt-PT"/>
          </a:p>
        </p:txBody>
      </p:sp>
      <p:sp>
        <p:nvSpPr>
          <p:cNvPr id="53265" name="Line 38"/>
          <p:cNvSpPr>
            <a:spLocks noChangeShapeType="1"/>
          </p:cNvSpPr>
          <p:nvPr/>
        </p:nvSpPr>
        <p:spPr bwMode="auto">
          <a:xfrm>
            <a:off x="4800600" y="2339975"/>
            <a:ext cx="168275" cy="307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53266" name="Line 39"/>
          <p:cNvSpPr>
            <a:spLocks noChangeShapeType="1"/>
          </p:cNvSpPr>
          <p:nvPr/>
        </p:nvSpPr>
        <p:spPr bwMode="auto">
          <a:xfrm flipV="1">
            <a:off x="5467350" y="4824413"/>
            <a:ext cx="720725" cy="585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53267" name="Text Box 40"/>
          <p:cNvSpPr txBox="1">
            <a:spLocks noChangeArrowheads="1"/>
          </p:cNvSpPr>
          <p:nvPr/>
        </p:nvSpPr>
        <p:spPr bwMode="auto">
          <a:xfrm>
            <a:off x="6188075" y="2590800"/>
            <a:ext cx="2000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PT" sz="2400"/>
              <a:t>MATLAB</a:t>
            </a:r>
            <a:endParaRPr lang="en-US" sz="2400"/>
          </a:p>
        </p:txBody>
      </p:sp>
      <p:sp>
        <p:nvSpPr>
          <p:cNvPr id="53268" name="Text Box 41"/>
          <p:cNvSpPr txBox="1">
            <a:spLocks noChangeArrowheads="1"/>
          </p:cNvSpPr>
          <p:nvPr/>
        </p:nvSpPr>
        <p:spPr bwMode="auto">
          <a:xfrm>
            <a:off x="6902450" y="5326063"/>
            <a:ext cx="200025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PT" sz="1600"/>
              <a:t>Hardware</a:t>
            </a:r>
          </a:p>
          <a:p>
            <a:pPr algn="ctr" eaLnBrk="1" hangingPunct="1">
              <a:spcBef>
                <a:spcPct val="50000"/>
              </a:spcBef>
            </a:pPr>
            <a:r>
              <a:rPr lang="pt-PT" sz="1600"/>
              <a:t>Subsistema gráfico</a:t>
            </a:r>
          </a:p>
        </p:txBody>
      </p:sp>
      <p:sp>
        <p:nvSpPr>
          <p:cNvPr id="53269" name="Text Box 42"/>
          <p:cNvSpPr txBox="1">
            <a:spLocks noChangeArrowheads="1"/>
          </p:cNvSpPr>
          <p:nvPr/>
        </p:nvSpPr>
        <p:spPr bwMode="auto">
          <a:xfrm>
            <a:off x="4467225" y="3968750"/>
            <a:ext cx="2000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PT" sz="1600"/>
              <a:t>Tabela de Indirecção</a:t>
            </a:r>
          </a:p>
        </p:txBody>
      </p:sp>
    </p:spTree>
    <p:extLst>
      <p:ext uri="{BB962C8B-B14F-4D97-AF65-F5344CB8AC3E}">
        <p14:creationId xmlns:p14="http://schemas.microsoft.com/office/powerpoint/2010/main" val="4251811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ChangeArrowheads="1"/>
          </p:cNvSpPr>
          <p:nvPr/>
        </p:nvSpPr>
        <p:spPr bwMode="auto">
          <a:xfrm>
            <a:off x="1143000" y="4029075"/>
            <a:ext cx="5372100" cy="127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chemeClr val="hlink"/>
                </a:solidFill>
              </a:rPr>
              <a:t>0.2642    0.3208    0.3962    0.3962    1.0000    0.9434</a:t>
            </a:r>
          </a:p>
          <a:p>
            <a:pPr algn="ctr">
              <a:spcBef>
                <a:spcPct val="50000"/>
              </a:spcBef>
            </a:pPr>
            <a:r>
              <a:rPr lang="en-US" sz="1400">
                <a:solidFill>
                  <a:schemeClr val="hlink"/>
                </a:solidFill>
              </a:rPr>
              <a:t>    0.0943    0.1509    0.0943    0.1509    0.1887    0.5660</a:t>
            </a:r>
          </a:p>
          <a:p>
            <a:pPr algn="ctr">
              <a:spcBef>
                <a:spcPct val="50000"/>
              </a:spcBef>
            </a:pPr>
            <a:r>
              <a:rPr lang="en-US" sz="1400">
                <a:solidFill>
                  <a:schemeClr val="hlink"/>
                </a:solidFill>
              </a:rPr>
              <a:t>    0.2830    0.3396    0.5849    0.5849    0.3396    0.2830</a:t>
            </a:r>
          </a:p>
          <a:p>
            <a:pPr algn="ctr">
              <a:spcBef>
                <a:spcPct val="50000"/>
              </a:spcBef>
            </a:pPr>
            <a:r>
              <a:rPr lang="en-US" sz="1400">
                <a:solidFill>
                  <a:schemeClr val="hlink"/>
                </a:solidFill>
              </a:rPr>
              <a:t>    0.3396    0.5849    0.5849    0.3396    0.3019    0.3019</a:t>
            </a:r>
            <a:endParaRPr lang="en-US" sz="2000">
              <a:solidFill>
                <a:schemeClr val="hlink"/>
              </a:solidFill>
            </a:endParaRPr>
          </a:p>
        </p:txBody>
      </p:sp>
      <p:sp>
        <p:nvSpPr>
          <p:cNvPr id="55298" name="Line 3"/>
          <p:cNvSpPr>
            <a:spLocks noChangeShapeType="1"/>
          </p:cNvSpPr>
          <p:nvPr/>
        </p:nvSpPr>
        <p:spPr bwMode="auto">
          <a:xfrm flipV="1">
            <a:off x="1143000" y="2819400"/>
            <a:ext cx="1371600" cy="120967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55299" name="Line 4"/>
          <p:cNvSpPr>
            <a:spLocks noChangeShapeType="1"/>
          </p:cNvSpPr>
          <p:nvPr/>
        </p:nvSpPr>
        <p:spPr bwMode="auto">
          <a:xfrm flipV="1">
            <a:off x="1143000" y="3048000"/>
            <a:ext cx="1371600" cy="2185988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55300" name="Line 5"/>
          <p:cNvSpPr>
            <a:spLocks noChangeShapeType="1"/>
          </p:cNvSpPr>
          <p:nvPr/>
        </p:nvSpPr>
        <p:spPr bwMode="auto">
          <a:xfrm flipH="1" flipV="1">
            <a:off x="2743200" y="2819400"/>
            <a:ext cx="3771900" cy="120967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55301" name="Line 6"/>
          <p:cNvSpPr>
            <a:spLocks noChangeShapeType="1"/>
          </p:cNvSpPr>
          <p:nvPr/>
        </p:nvSpPr>
        <p:spPr bwMode="auto">
          <a:xfrm flipH="1" flipV="1">
            <a:off x="2743200" y="3048000"/>
            <a:ext cx="3771900" cy="2185988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5530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>
                <a:latin typeface="Times New Roman" charset="0"/>
              </a:rPr>
              <a:t>Imagens RGB</a:t>
            </a:r>
            <a:endParaRPr lang="en-US">
              <a:latin typeface="Times New Roman" charset="0"/>
            </a:endParaRPr>
          </a:p>
        </p:txBody>
      </p:sp>
      <p:pic>
        <p:nvPicPr>
          <p:cNvPr id="5530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19288"/>
            <a:ext cx="2590800" cy="159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4" name="Rectangle 9"/>
          <p:cNvSpPr>
            <a:spLocks noChangeArrowheads="1"/>
          </p:cNvSpPr>
          <p:nvPr/>
        </p:nvSpPr>
        <p:spPr bwMode="auto">
          <a:xfrm>
            <a:off x="2514600" y="2819400"/>
            <a:ext cx="228600" cy="228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</a:pPr>
            <a:endParaRPr lang="pt-PT"/>
          </a:p>
        </p:txBody>
      </p:sp>
      <p:sp>
        <p:nvSpPr>
          <p:cNvPr id="55305" name="Rectangle 10"/>
          <p:cNvSpPr>
            <a:spLocks noChangeArrowheads="1"/>
          </p:cNvSpPr>
          <p:nvPr/>
        </p:nvSpPr>
        <p:spPr bwMode="auto">
          <a:xfrm>
            <a:off x="457200" y="4495800"/>
            <a:ext cx="4800600" cy="127158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F0000"/>
                </a:solidFill>
              </a:rPr>
              <a:t>0.2642    0.3208    0.3962    0.3962    1.0000    0.9434</a:t>
            </a:r>
          </a:p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F0000"/>
                </a:solidFill>
              </a:rPr>
              <a:t>    0.0943    0.1509    0.0943    0.1509    0.1887    0.5660</a:t>
            </a:r>
          </a:p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F0000"/>
                </a:solidFill>
              </a:rPr>
              <a:t>    0.2830    0.3396    0.5849    0.5849    0.3396    0.2830</a:t>
            </a:r>
          </a:p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F0000"/>
                </a:solidFill>
              </a:rPr>
              <a:t>    0.3396    0.5849    0.5849    0.3396    0.3019    0.3019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55306" name="Line 11"/>
          <p:cNvSpPr>
            <a:spLocks noChangeShapeType="1"/>
          </p:cNvSpPr>
          <p:nvPr/>
        </p:nvSpPr>
        <p:spPr bwMode="auto">
          <a:xfrm flipV="1">
            <a:off x="457200" y="2819400"/>
            <a:ext cx="2057400" cy="1676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55307" name="Line 12"/>
          <p:cNvSpPr>
            <a:spLocks noChangeShapeType="1"/>
          </p:cNvSpPr>
          <p:nvPr/>
        </p:nvSpPr>
        <p:spPr bwMode="auto">
          <a:xfrm flipV="1">
            <a:off x="457200" y="3048000"/>
            <a:ext cx="2057400" cy="27193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55308" name="Line 13"/>
          <p:cNvSpPr>
            <a:spLocks noChangeShapeType="1"/>
          </p:cNvSpPr>
          <p:nvPr/>
        </p:nvSpPr>
        <p:spPr bwMode="auto">
          <a:xfrm flipH="1" flipV="1">
            <a:off x="2743200" y="2819400"/>
            <a:ext cx="2514600" cy="1676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55309" name="Line 14"/>
          <p:cNvSpPr>
            <a:spLocks noChangeShapeType="1"/>
          </p:cNvSpPr>
          <p:nvPr/>
        </p:nvSpPr>
        <p:spPr bwMode="auto">
          <a:xfrm flipH="1" flipV="1">
            <a:off x="2743200" y="3048000"/>
            <a:ext cx="2514600" cy="27193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55310" name="Rectangle 15"/>
          <p:cNvSpPr>
            <a:spLocks noChangeArrowheads="1"/>
          </p:cNvSpPr>
          <p:nvPr/>
        </p:nvSpPr>
        <p:spPr bwMode="auto">
          <a:xfrm>
            <a:off x="1852613" y="5040313"/>
            <a:ext cx="5372100" cy="1270000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06600"/>
                </a:solidFill>
              </a:rPr>
              <a:t>0.2642    0.3208    0.3962    0.3962    1.0000    0.9434</a:t>
            </a:r>
          </a:p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06600"/>
                </a:solidFill>
              </a:rPr>
              <a:t>    0.0943    0.1509    0.0943    0.1509    0.1887    0.5660</a:t>
            </a:r>
          </a:p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06600"/>
                </a:solidFill>
              </a:rPr>
              <a:t>    0.2830    0.3396    0.5849    0.5849    0.3396    0.2830</a:t>
            </a:r>
          </a:p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06600"/>
                </a:solidFill>
              </a:rPr>
              <a:t>    0.3396    0.5849    0.5849    0.3396    0.3019    0.3019</a:t>
            </a:r>
            <a:endParaRPr lang="en-US" sz="2000">
              <a:solidFill>
                <a:srgbClr val="006600"/>
              </a:solidFill>
            </a:endParaRPr>
          </a:p>
        </p:txBody>
      </p:sp>
      <p:sp>
        <p:nvSpPr>
          <p:cNvPr id="55311" name="Line 16"/>
          <p:cNvSpPr>
            <a:spLocks noChangeShapeType="1"/>
          </p:cNvSpPr>
          <p:nvPr/>
        </p:nvSpPr>
        <p:spPr bwMode="auto">
          <a:xfrm flipV="1">
            <a:off x="1852613" y="2819400"/>
            <a:ext cx="661987" cy="2220913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55312" name="Line 17"/>
          <p:cNvSpPr>
            <a:spLocks noChangeShapeType="1"/>
          </p:cNvSpPr>
          <p:nvPr/>
        </p:nvSpPr>
        <p:spPr bwMode="auto">
          <a:xfrm flipV="1">
            <a:off x="1852613" y="3048000"/>
            <a:ext cx="661987" cy="3197225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55313" name="Line 18"/>
          <p:cNvSpPr>
            <a:spLocks noChangeShapeType="1"/>
          </p:cNvSpPr>
          <p:nvPr/>
        </p:nvSpPr>
        <p:spPr bwMode="auto">
          <a:xfrm flipH="1" flipV="1">
            <a:off x="2743200" y="2819400"/>
            <a:ext cx="4481513" cy="2220913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55314" name="Line 19"/>
          <p:cNvSpPr>
            <a:spLocks noChangeShapeType="1"/>
          </p:cNvSpPr>
          <p:nvPr/>
        </p:nvSpPr>
        <p:spPr bwMode="auto">
          <a:xfrm flipH="1" flipV="1">
            <a:off x="2743200" y="3048000"/>
            <a:ext cx="4481513" cy="3197225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55315" name="Text Box 20"/>
          <p:cNvSpPr txBox="1">
            <a:spLocks noChangeArrowheads="1"/>
          </p:cNvSpPr>
          <p:nvPr/>
        </p:nvSpPr>
        <p:spPr bwMode="auto">
          <a:xfrm>
            <a:off x="3352800" y="2422525"/>
            <a:ext cx="533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sz="2000"/>
              <a:t>3 matrizes de intensidade: uma para cada cor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846126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i="1">
                <a:latin typeface="Times New Roman" charset="0"/>
              </a:rPr>
              <a:t>Display</a:t>
            </a:r>
            <a:r>
              <a:rPr lang="pt-PT">
                <a:latin typeface="Times New Roman" charset="0"/>
              </a:rPr>
              <a:t> de Imagens</a:t>
            </a:r>
            <a:endParaRPr lang="en-US">
              <a:latin typeface="Times New Roman" charset="0"/>
            </a:endParaRPr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sz="2800">
                <a:latin typeface="Courier New" charset="0"/>
              </a:rPr>
              <a:t>Imshow </a:t>
            </a:r>
            <a:r>
              <a:rPr lang="pt-PT" sz="2800">
                <a:latin typeface="Times New Roman" charset="0"/>
              </a:rPr>
              <a:t>é o comando que permite visualizar imagens no Matlab.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PT" sz="1800">
                <a:latin typeface="Courier New" charset="0"/>
              </a:rPr>
              <a:t>load trees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PT" sz="1800">
                <a:latin typeface="Courier New" charset="0"/>
              </a:rPr>
              <a:t>colormap(map)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PT" sz="1800">
                <a:latin typeface="Courier New" charset="0"/>
              </a:rPr>
              <a:t>imshow(X,map), axis image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PT" sz="1800">
                <a:latin typeface="Courier New" charset="0"/>
              </a:rPr>
              <a:t>clear all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PT" sz="1800">
                <a:latin typeface="Courier New" charset="0"/>
              </a:rPr>
              <a:t>load trees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PT" sz="1800">
                <a:latin typeface="Courier New" charset="0"/>
              </a:rPr>
              <a:t>% uma instrução da toolbox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PT" sz="1800">
                <a:latin typeface="Courier New" charset="0"/>
              </a:rPr>
              <a:t>% Proc de imagem (só para exemplo)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PT" sz="1800">
                <a:latin typeface="Courier New" charset="0"/>
              </a:rPr>
              <a:t>C = ind2rgb(X,map);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PT" sz="1800">
                <a:latin typeface="Courier New" charset="0"/>
              </a:rPr>
              <a:t>size(C)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PT" sz="1800">
                <a:latin typeface="Courier New" charset="0"/>
              </a:rPr>
              <a:t>ans =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PT" sz="1800">
                <a:latin typeface="Courier New" charset="0"/>
              </a:rPr>
              <a:t>   258   350     3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PT" sz="1800">
                <a:latin typeface="Courier New" charset="0"/>
              </a:rPr>
              <a:t>imshow(C), axis image</a:t>
            </a:r>
          </a:p>
          <a:p>
            <a:pPr eaLnBrk="1" hangingPunct="1">
              <a:lnSpc>
                <a:spcPct val="90000"/>
              </a:lnSpc>
            </a:pPr>
            <a:endParaRPr lang="en-US" sz="1800">
              <a:latin typeface="Courier New" charset="0"/>
            </a:endParaRPr>
          </a:p>
        </p:txBody>
      </p:sp>
      <p:pic>
        <p:nvPicPr>
          <p:cNvPr id="5734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438400"/>
            <a:ext cx="28194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81475"/>
            <a:ext cx="33528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Line 6"/>
          <p:cNvSpPr>
            <a:spLocks noChangeShapeType="1"/>
          </p:cNvSpPr>
          <p:nvPr/>
        </p:nvSpPr>
        <p:spPr bwMode="auto">
          <a:xfrm>
            <a:off x="4038600" y="3352800"/>
            <a:ext cx="129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57350" name="Line 7"/>
          <p:cNvSpPr>
            <a:spLocks noChangeShapeType="1"/>
          </p:cNvSpPr>
          <p:nvPr/>
        </p:nvSpPr>
        <p:spPr bwMode="auto">
          <a:xfrm flipV="1">
            <a:off x="3810000" y="4953000"/>
            <a:ext cx="1524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15984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>
                <a:latin typeface="Times New Roman" charset="0"/>
              </a:rPr>
              <a:t>Manipulação de Imagens com o ImageJ</a:t>
            </a:r>
          </a:p>
        </p:txBody>
      </p:sp>
      <p:sp>
        <p:nvSpPr>
          <p:cNvPr id="593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PT">
                <a:latin typeface="Times New Roman" charset="0"/>
              </a:rPr>
              <a:t>ImageJ é um programa de manipulação de imagens que corre em vários sistemas operativos</a:t>
            </a:r>
          </a:p>
          <a:p>
            <a:pPr lvl="1" eaLnBrk="1" hangingPunct="1"/>
            <a:r>
              <a:rPr lang="pt-PT">
                <a:latin typeface="Times New Roman" charset="0"/>
                <a:ea typeface="ＭＳ Ｐゴシック" charset="0"/>
              </a:rPr>
              <a:t>Gratuito mas poderoso</a:t>
            </a:r>
          </a:p>
          <a:p>
            <a:pPr lvl="1" eaLnBrk="1" hangingPunct="1"/>
            <a:r>
              <a:rPr lang="en-US">
                <a:latin typeface="Times New Roman" charset="0"/>
                <a:ea typeface="ＭＳ Ｐゴシック" charset="0"/>
                <a:hlinkClick r:id="rId2"/>
              </a:rPr>
              <a:t>http://rsb.info.nih.gov/ij/</a:t>
            </a:r>
            <a:endParaRPr lang="pt-PT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924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>
              <a:latin typeface="Times New Roman" charset="0"/>
            </a:endParaRP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43200"/>
            <a:ext cx="8229600" cy="2286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pt-PT" sz="6000">
                <a:solidFill>
                  <a:schemeClr val="accent2"/>
                </a:solidFill>
                <a:latin typeface="Times New Roman" charset="0"/>
              </a:rPr>
              <a:t>Conteúdo de Frequência de um Sinal</a:t>
            </a:r>
          </a:p>
        </p:txBody>
      </p:sp>
    </p:spTree>
    <p:extLst>
      <p:ext uri="{BB962C8B-B14F-4D97-AF65-F5344CB8AC3E}">
        <p14:creationId xmlns:p14="http://schemas.microsoft.com/office/powerpoint/2010/main" val="1665498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Times New Roman" charset="0"/>
              </a:rPr>
              <a:t>Análise em Frequência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Times New Roman" charset="0"/>
              </a:rPr>
              <a:t>Um analisador espectral é capaz de revelar o conteúdo de frequência de um sinal</a:t>
            </a:r>
          </a:p>
        </p:txBody>
      </p:sp>
      <p:grpSp>
        <p:nvGrpSpPr>
          <p:cNvPr id="62467" name="Group 7"/>
          <p:cNvGrpSpPr>
            <a:grpSpLocks/>
          </p:cNvGrpSpPr>
          <p:nvPr/>
        </p:nvGrpSpPr>
        <p:grpSpPr bwMode="auto">
          <a:xfrm>
            <a:off x="323850" y="2924175"/>
            <a:ext cx="8351838" cy="3025775"/>
            <a:chOff x="158" y="1842"/>
            <a:chExt cx="5261" cy="1906"/>
          </a:xfrm>
        </p:grpSpPr>
        <p:pic>
          <p:nvPicPr>
            <p:cNvPr id="6246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1842"/>
              <a:ext cx="2541" cy="1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470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1842"/>
              <a:ext cx="2539" cy="1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umasin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83968" y="4149080"/>
            <a:ext cx="487816" cy="48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588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Times New Roman" charset="0"/>
              </a:rPr>
              <a:t>Sumário (cont)</a:t>
            </a:r>
          </a:p>
        </p:txBody>
      </p:sp>
      <p:sp>
        <p:nvSpPr>
          <p:cNvPr id="102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>
                <a:latin typeface="Times New Roman" charset="0"/>
              </a:rPr>
              <a:t>Display de imagens no </a:t>
            </a:r>
            <a:r>
              <a:rPr lang="pt-PT" dirty="0" err="1">
                <a:latin typeface="Times New Roman" charset="0"/>
              </a:rPr>
              <a:t>Matlab</a:t>
            </a:r>
            <a:endParaRPr lang="pt-PT" dirty="0">
              <a:latin typeface="Times New Roman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t-PT" dirty="0">
                <a:latin typeface="Times New Roman" charset="0"/>
              </a:rPr>
              <a:t>Conteúdo de frequência de um sinal</a:t>
            </a:r>
          </a:p>
          <a:p>
            <a:pPr lvl="1" eaLnBrk="1" hangingPunct="1">
              <a:lnSpc>
                <a:spcPct val="90000"/>
              </a:lnSpc>
            </a:pPr>
            <a:r>
              <a:rPr lang="pt-PT" dirty="0">
                <a:latin typeface="Times New Roman" charset="0"/>
                <a:ea typeface="ＭＳ Ｐゴシック" charset="0"/>
              </a:rPr>
              <a:t>Som e Imagem</a:t>
            </a:r>
          </a:p>
          <a:p>
            <a:pPr lvl="1" eaLnBrk="1" hangingPunct="1">
              <a:lnSpc>
                <a:spcPct val="90000"/>
              </a:lnSpc>
            </a:pPr>
            <a:r>
              <a:rPr lang="pt-PT" dirty="0">
                <a:latin typeface="Times New Roman" charset="0"/>
                <a:ea typeface="ＭＳ Ｐゴシック" charset="0"/>
              </a:rPr>
              <a:t>Espectrograma</a:t>
            </a:r>
          </a:p>
        </p:txBody>
      </p:sp>
    </p:spTree>
    <p:extLst>
      <p:ext uri="{BB962C8B-B14F-4D97-AF65-F5344CB8AC3E}">
        <p14:creationId xmlns:p14="http://schemas.microsoft.com/office/powerpoint/2010/main" val="650499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Times New Roman" charset="0"/>
              </a:rPr>
              <a:t>Análise em Frequência</a:t>
            </a:r>
          </a:p>
        </p:txBody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2800">
                <a:latin typeface="Times New Roman" charset="0"/>
              </a:rPr>
              <a:t>No caso de sinais cujo o conteúdo espectral varie ao longo do tempo a análise espectral anterior não revela essa variação</a:t>
            </a:r>
          </a:p>
        </p:txBody>
      </p:sp>
      <p:pic>
        <p:nvPicPr>
          <p:cNvPr id="6451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24175"/>
            <a:ext cx="4030663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2924175"/>
            <a:ext cx="4030662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duassin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72216" y="4149080"/>
            <a:ext cx="487816" cy="48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71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Times New Roman" charset="0"/>
              </a:rPr>
              <a:t>Análise em Frequência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sz="2800">
                <a:latin typeface="Times New Roman" charset="0"/>
              </a:rPr>
              <a:t>Soma de duas sinusóides com as mesmas frequências do exemplo anterior. Os espectros são semelhantes.</a:t>
            </a:r>
          </a:p>
        </p:txBody>
      </p:sp>
      <p:pic>
        <p:nvPicPr>
          <p:cNvPr id="6656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3052763"/>
            <a:ext cx="4030662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052763"/>
            <a:ext cx="4030663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duassimsin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55976" y="4309336"/>
            <a:ext cx="487816" cy="48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55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>
                <a:latin typeface="Times New Roman" charset="0"/>
              </a:rPr>
              <a:t>Espectrograma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sz="2800">
                <a:latin typeface="Times New Roman" charset="0"/>
              </a:rPr>
              <a:t>O Espectrograma revela a forma como as componentes de frequência de um sinal variam ao longo do tempo.</a:t>
            </a:r>
          </a:p>
        </p:txBody>
      </p:sp>
      <p:pic>
        <p:nvPicPr>
          <p:cNvPr id="6861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101975"/>
            <a:ext cx="4275138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2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038" y="3101975"/>
            <a:ext cx="4275137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192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Times New Roman" charset="0"/>
              </a:rPr>
              <a:t>Espectrograma</a:t>
            </a:r>
          </a:p>
        </p:txBody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err="1">
                <a:latin typeface="Times New Roman" charset="0"/>
              </a:rPr>
              <a:t>Exemplo</a:t>
            </a:r>
            <a:r>
              <a:rPr lang="en-GB" dirty="0">
                <a:latin typeface="Times New Roman" charset="0"/>
              </a:rPr>
              <a:t> do </a:t>
            </a:r>
            <a:r>
              <a:rPr lang="en-GB" dirty="0" err="1">
                <a:latin typeface="Times New Roman" charset="0"/>
              </a:rPr>
              <a:t>conteúdo</a:t>
            </a:r>
            <a:r>
              <a:rPr lang="en-GB" dirty="0">
                <a:latin typeface="Times New Roman" charset="0"/>
              </a:rPr>
              <a:t> de </a:t>
            </a:r>
            <a:r>
              <a:rPr lang="en-GB" dirty="0" err="1">
                <a:latin typeface="Times New Roman" charset="0"/>
              </a:rPr>
              <a:t>frequência</a:t>
            </a:r>
            <a:r>
              <a:rPr lang="en-GB" dirty="0">
                <a:latin typeface="Times New Roman" charset="0"/>
              </a:rPr>
              <a:t> de </a:t>
            </a:r>
            <a:r>
              <a:rPr lang="en-GB" dirty="0" err="1">
                <a:latin typeface="Times New Roman" charset="0"/>
              </a:rPr>
              <a:t>uma</a:t>
            </a:r>
            <a:r>
              <a:rPr lang="en-GB" dirty="0">
                <a:latin typeface="Times New Roman" charset="0"/>
              </a:rPr>
              <a:t> </a:t>
            </a:r>
            <a:r>
              <a:rPr lang="en-GB" dirty="0" err="1">
                <a:latin typeface="Times New Roman" charset="0"/>
              </a:rPr>
              <a:t>música</a:t>
            </a:r>
            <a:r>
              <a:rPr lang="en-GB" dirty="0">
                <a:latin typeface="Times New Roman" charset="0"/>
              </a:rPr>
              <a:t> </a:t>
            </a:r>
            <a:r>
              <a:rPr lang="en-GB" dirty="0" err="1">
                <a:latin typeface="Times New Roman" charset="0"/>
              </a:rPr>
              <a:t>sintetizada</a:t>
            </a:r>
            <a:r>
              <a:rPr lang="en-GB" dirty="0">
                <a:latin typeface="Times New Roman" charset="0"/>
              </a:rPr>
              <a:t> </a:t>
            </a:r>
            <a:r>
              <a:rPr lang="en-GB" dirty="0" smtClean="0">
                <a:latin typeface="Times New Roman" charset="0"/>
              </a:rPr>
              <a:t>com o </a:t>
            </a:r>
            <a:r>
              <a:rPr lang="en-GB" dirty="0" err="1" smtClean="0">
                <a:latin typeface="Times New Roman" charset="0"/>
              </a:rPr>
              <a:t>Matlab</a:t>
            </a:r>
            <a:r>
              <a:rPr lang="en-GB" dirty="0" smtClean="0">
                <a:latin typeface="Times New Roman" charset="0"/>
              </a:rPr>
              <a:t>.</a:t>
            </a:r>
            <a:endParaRPr lang="en-GB" dirty="0">
              <a:latin typeface="Times New Roman" charset="0"/>
            </a:endParaRPr>
          </a:p>
        </p:txBody>
      </p:sp>
      <p:pic>
        <p:nvPicPr>
          <p:cNvPr id="7065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565400"/>
            <a:ext cx="5334000" cy="399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musicaG4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76256" y="4149080"/>
            <a:ext cx="487816" cy="48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005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Times New Roman" charset="0"/>
              </a:rPr>
              <a:t>Espectrograma</a:t>
            </a:r>
          </a:p>
        </p:txBody>
      </p:sp>
      <p:sp>
        <p:nvSpPr>
          <p:cNvPr id="72706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Times New Roman" charset="0"/>
              </a:rPr>
              <a:t>Análise espectral do som de uma flauta</a:t>
            </a:r>
          </a:p>
        </p:txBody>
      </p:sp>
      <p:pic>
        <p:nvPicPr>
          <p:cNvPr id="7270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325" y="2316163"/>
            <a:ext cx="5343525" cy="400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8" name="18AC9F84.WAV">
            <a:hlinkClick r:id="" action="ppaction://media">
              <a:snd r:embed="rId4" name="flauta.wav"/>
            </a:hlinkClick>
          </p:cNvPr>
          <p:cNvPicPr>
            <a:picLocks noRot="1"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37893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238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Times New Roman" charset="0"/>
              </a:rPr>
              <a:t>Análise de Frequência em Imagens</a:t>
            </a:r>
          </a:p>
        </p:txBody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2400">
                <a:latin typeface="Times New Roman" charset="0"/>
              </a:rPr>
              <a:t>O conceito de frequência também é válido no caso das imagens. Em vez de ciclos por segundo podemos falar de ciclos por metro (frequência espacial).</a:t>
            </a:r>
          </a:p>
        </p:txBody>
      </p:sp>
      <p:pic>
        <p:nvPicPr>
          <p:cNvPr id="7475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852738"/>
            <a:ext cx="2160588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009900"/>
            <a:ext cx="3167063" cy="257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947988"/>
            <a:ext cx="4500562" cy="337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9784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Times New Roman" charset="0"/>
              </a:rPr>
              <a:t>Análise de Frequência em Imagens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2800">
                <a:latin typeface="Times New Roman" charset="0"/>
              </a:rPr>
              <a:t>Em geral as imagens têm componentes de frequência nas duas dimensões. Exemplo de um padrão em xadrez</a:t>
            </a:r>
          </a:p>
        </p:txBody>
      </p:sp>
      <p:pic>
        <p:nvPicPr>
          <p:cNvPr id="7680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3041650"/>
            <a:ext cx="2773363" cy="22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997200"/>
            <a:ext cx="3779838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873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Times New Roman" charset="0"/>
              </a:rPr>
              <a:t>Análise de Frequência em Imagens</a:t>
            </a:r>
          </a:p>
        </p:txBody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Times New Roman" charset="0"/>
              </a:rPr>
              <a:t>Em geral, as frequências mais baixas predominam nas imagens reais</a:t>
            </a:r>
          </a:p>
        </p:txBody>
      </p:sp>
      <p:pic>
        <p:nvPicPr>
          <p:cNvPr id="7885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420938"/>
            <a:ext cx="5030787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14613"/>
            <a:ext cx="4194175" cy="37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3" name="Text Box 7"/>
          <p:cNvSpPr txBox="1">
            <a:spLocks noChangeArrowheads="1"/>
          </p:cNvSpPr>
          <p:nvPr/>
        </p:nvSpPr>
        <p:spPr bwMode="auto">
          <a:xfrm>
            <a:off x="5435600" y="5516563"/>
            <a:ext cx="17287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/>
              <a:t>DCT2</a:t>
            </a:r>
          </a:p>
        </p:txBody>
      </p:sp>
      <p:sp>
        <p:nvSpPr>
          <p:cNvPr id="78854" name="Oval 8"/>
          <p:cNvSpPr>
            <a:spLocks noChangeArrowheads="1"/>
          </p:cNvSpPr>
          <p:nvPr/>
        </p:nvSpPr>
        <p:spPr bwMode="auto">
          <a:xfrm>
            <a:off x="5148263" y="2997200"/>
            <a:ext cx="863600" cy="79216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78855" name="AutoShape 9"/>
          <p:cNvSpPr>
            <a:spLocks noChangeArrowheads="1"/>
          </p:cNvSpPr>
          <p:nvPr/>
        </p:nvSpPr>
        <p:spPr bwMode="auto">
          <a:xfrm>
            <a:off x="6443663" y="2133600"/>
            <a:ext cx="2366962" cy="863600"/>
          </a:xfrm>
          <a:prstGeom prst="wedgeRoundRectCallout">
            <a:avLst>
              <a:gd name="adj1" fmla="val -71662"/>
              <a:gd name="adj2" fmla="val 63602"/>
              <a:gd name="adj3" fmla="val 16667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 algn="ctr"/>
            <a:r>
              <a:rPr lang="en-GB" sz="1600"/>
              <a:t>Apenas algumas componentes com valor significativo</a:t>
            </a:r>
          </a:p>
        </p:txBody>
      </p:sp>
    </p:spTree>
    <p:extLst>
      <p:ext uri="{BB962C8B-B14F-4D97-AF65-F5344CB8AC3E}">
        <p14:creationId xmlns:p14="http://schemas.microsoft.com/office/powerpoint/2010/main" val="452104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>
                <a:latin typeface="Times New Roman" charset="0"/>
              </a:rPr>
              <a:t>O Olho Humano</a:t>
            </a:r>
          </a:p>
        </p:txBody>
      </p:sp>
      <p:pic>
        <p:nvPicPr>
          <p:cNvPr id="11266" name="Picture 6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975" y="1600200"/>
            <a:ext cx="5737225" cy="47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4635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>
                <a:latin typeface="Times New Roman" charset="0"/>
              </a:rPr>
              <a:t>Densidade de Sensores do Olho</a:t>
            </a:r>
          </a:p>
        </p:txBody>
      </p:sp>
      <p:pic>
        <p:nvPicPr>
          <p:cNvPr id="13314" name="Content Placeholder 3" descr="densidadeConesBastonetesOlho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42" r="-25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00733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>
                <a:latin typeface="Times New Roman" charset="0"/>
              </a:rPr>
              <a:t>Olhos Artificiais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PT">
              <a:latin typeface="Times New Roman" charset="0"/>
            </a:endParaRPr>
          </a:p>
        </p:txBody>
      </p:sp>
      <p:pic>
        <p:nvPicPr>
          <p:cNvPr id="1433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676400"/>
            <a:ext cx="666750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6434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>
                <a:latin typeface="Times New Roman" charset="0"/>
              </a:rPr>
              <a:t>CCD – A Retina Artificial	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PT">
              <a:latin typeface="Times New Roman" charset="0"/>
            </a:endParaRPr>
          </a:p>
        </p:txBody>
      </p:sp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457200" y="5334000"/>
            <a:ext cx="4495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pt-PT" sz="2000"/>
              <a:t>Exemplo de um CCD – Charge-Coupled Device. Inventado em 1969</a:t>
            </a:r>
          </a:p>
        </p:txBody>
      </p:sp>
      <p:pic>
        <p:nvPicPr>
          <p:cNvPr id="1536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74800"/>
            <a:ext cx="4498975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925" y="2743200"/>
            <a:ext cx="4537075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6067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>
                <a:latin typeface="Times New Roman" charset="0"/>
              </a:rPr>
              <a:t>Amostragem</a:t>
            </a:r>
          </a:p>
        </p:txBody>
      </p:sp>
      <p:pic>
        <p:nvPicPr>
          <p:cNvPr id="16386" name="Content Placeholder 3" descr="Amostragem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3" r="-11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45586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AulasTeoricas2002-2003 4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AulasTeoricas2002-2003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AulasTeoricas2002-2003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lasTeoricas2002-2003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lasTeoricas2002-2003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lasTeoricas2002-2003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lasTeoricas2002-200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lasTeoricas2002-200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lasTeoricas2002-200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lasTeoricas2002-2003 8">
        <a:dk1>
          <a:srgbClr val="006600"/>
        </a:dk1>
        <a:lt1>
          <a:srgbClr val="FFFFFF"/>
        </a:lt1>
        <a:dk2>
          <a:srgbClr val="006600"/>
        </a:dk2>
        <a:lt2>
          <a:srgbClr val="FFFFFF"/>
        </a:lt2>
        <a:accent1>
          <a:srgbClr val="FFCC99"/>
        </a:accent1>
        <a:accent2>
          <a:srgbClr val="3333CC"/>
        </a:accent2>
        <a:accent3>
          <a:srgbClr val="FFFFFF"/>
        </a:accent3>
        <a:accent4>
          <a:srgbClr val="005600"/>
        </a:accent4>
        <a:accent5>
          <a:srgbClr val="FF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Template.potx</Template>
  <TotalTime>2049</TotalTime>
  <Words>1384</Words>
  <Application>Microsoft Macintosh PowerPoint</Application>
  <PresentationFormat>On-screen Show (4:3)</PresentationFormat>
  <Paragraphs>257</Paragraphs>
  <Slides>47</Slides>
  <Notes>28</Notes>
  <HiddenSlides>0</HiddenSlides>
  <MMClips>4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Template</vt:lpstr>
      <vt:lpstr>Equation</vt:lpstr>
      <vt:lpstr>Módulo 3 – Amostragem de Imagens  Sistema Multimédia Ana Tomé José Vieira</vt:lpstr>
      <vt:lpstr>Imagens Digitais</vt:lpstr>
      <vt:lpstr>Sumário</vt:lpstr>
      <vt:lpstr>Sumário (cont)</vt:lpstr>
      <vt:lpstr>O Olho Humano</vt:lpstr>
      <vt:lpstr>Densidade de Sensores do Olho</vt:lpstr>
      <vt:lpstr>Olhos Artificiais</vt:lpstr>
      <vt:lpstr>CCD – A Retina Artificial </vt:lpstr>
      <vt:lpstr>Amostragem</vt:lpstr>
      <vt:lpstr>Efeito da Resolução</vt:lpstr>
      <vt:lpstr>Efeito da Resolução</vt:lpstr>
      <vt:lpstr>Re-amostragem</vt:lpstr>
      <vt:lpstr>Aumento da Dimensão de uma Imagem</vt:lpstr>
      <vt:lpstr>Aumento da Dimensão de uma Imagem</vt:lpstr>
      <vt:lpstr>Aumento da Dimensão de uma Imagem</vt:lpstr>
      <vt:lpstr>Aumento da Dimensão de uma Imagem - Detalhe</vt:lpstr>
      <vt:lpstr>Aliasing em Imagem</vt:lpstr>
      <vt:lpstr>Aliasing em Imagem</vt:lpstr>
      <vt:lpstr>Representação de Imagens Digitais</vt:lpstr>
      <vt:lpstr>Imagens Binárias</vt:lpstr>
      <vt:lpstr>Imagens de Intensidade</vt:lpstr>
      <vt:lpstr>Imagens de Intensidade</vt:lpstr>
      <vt:lpstr>Informação numa Imagem</vt:lpstr>
      <vt:lpstr>Exemplo de uma imagem de ruído</vt:lpstr>
      <vt:lpstr>Espaço ocupado por uma imagem a preto e branco </vt:lpstr>
      <vt:lpstr>Curiosidade</vt:lpstr>
      <vt:lpstr>Imagens a Cores</vt:lpstr>
      <vt:lpstr>Imagens a Cores</vt:lpstr>
      <vt:lpstr>Exemplo do Efeito Visual de Combinação de Cores</vt:lpstr>
      <vt:lpstr>Cor nas Televisões</vt:lpstr>
      <vt:lpstr>Espaço de Cores</vt:lpstr>
      <vt:lpstr>Tabelas de Cor</vt:lpstr>
      <vt:lpstr>Tabelas de cor pré-definidas no Matlab</vt:lpstr>
      <vt:lpstr>Imagens Indexadas</vt:lpstr>
      <vt:lpstr>Imagens RGB</vt:lpstr>
      <vt:lpstr>Display de Imagens</vt:lpstr>
      <vt:lpstr>Manipulação de Imagens com o ImageJ</vt:lpstr>
      <vt:lpstr>PowerPoint Presentation</vt:lpstr>
      <vt:lpstr>Análise em Frequência</vt:lpstr>
      <vt:lpstr>Análise em Frequência</vt:lpstr>
      <vt:lpstr>Análise em Frequência</vt:lpstr>
      <vt:lpstr>Espectrograma</vt:lpstr>
      <vt:lpstr>Espectrograma</vt:lpstr>
      <vt:lpstr>Espectrograma</vt:lpstr>
      <vt:lpstr>Análise de Frequência em Imagens</vt:lpstr>
      <vt:lpstr>Análise de Frequência em Imagens</vt:lpstr>
      <vt:lpstr>Análise de Frequência em Imagens</vt:lpstr>
    </vt:vector>
  </TitlesOfParts>
  <Company>Universidade de Aveiro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4 de SM</dc:title>
  <dc:creator>José Vieira e Ana Tomé</dc:creator>
  <cp:lastModifiedBy>Jose Vieira</cp:lastModifiedBy>
  <cp:revision>63</cp:revision>
  <dcterms:created xsi:type="dcterms:W3CDTF">2010-04-19T10:31:13Z</dcterms:created>
  <dcterms:modified xsi:type="dcterms:W3CDTF">2013-04-08T11:17:17Z</dcterms:modified>
</cp:coreProperties>
</file>