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0.bin" ContentType="application/vnd.openxmlformats-officedocument.oleObject"/>
  <Override PartName="/ppt/notesSlides/notesSlide22.xml" ContentType="application/vnd.openxmlformats-officedocument.presentationml.notesSlide+xml"/>
  <Override PartName="/ppt/embeddings/oleObject11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embeddings/oleObject12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32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27" r:id="rId36"/>
    <p:sldId id="312" r:id="rId37"/>
    <p:sldId id="313" r:id="rId38"/>
    <p:sldId id="314" r:id="rId39"/>
    <p:sldId id="322" r:id="rId40"/>
    <p:sldId id="316" r:id="rId41"/>
    <p:sldId id="317" r:id="rId42"/>
    <p:sldId id="318" r:id="rId43"/>
    <p:sldId id="319" r:id="rId44"/>
    <p:sldId id="320" r:id="rId45"/>
    <p:sldId id="321" r:id="rId46"/>
    <p:sldId id="31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94" autoAdjust="0"/>
    <p:restoredTop sz="94679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-104" y="-168"/>
      </p:cViewPr>
      <p:guideLst>
        <p:guide orient="horz" pos="2160"/>
        <p:guide pos="2073"/>
      </p:guideLst>
    </p:cSldViewPr>
  </p:slideViewPr>
  <p:outlineViewPr>
    <p:cViewPr>
      <p:scale>
        <a:sx n="33" d="100"/>
        <a:sy n="33" d="100"/>
      </p:scale>
      <p:origin x="0" y="141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image" Target="../media/image1.w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A7D33-A156-AA4D-9552-63B379870AE2}" type="datetimeFigureOut">
              <a:rPr lang="en-US" smtClean="0"/>
              <a:pPr/>
              <a:t>20/02/15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2767-D0BF-CE4D-8027-F7F385681B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64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8F5B9-F3EB-7C46-AD3F-0213EEB7E338}" type="slidenum">
              <a:rPr lang="en-GB"/>
              <a:pPr/>
              <a:t>2</a:t>
            </a:fld>
            <a:endParaRPr lang="en-GB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5DF7A-C60C-1146-8B38-6EE2F14191AC}" type="slidenum">
              <a:rPr lang="en-GB"/>
              <a:pPr/>
              <a:t>11</a:t>
            </a:fld>
            <a:endParaRPr lang="en-GB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CB6CC-2BF6-7A48-AD30-77DFADC0CD04}" type="slidenum">
              <a:rPr lang="en-GB"/>
              <a:pPr/>
              <a:t>12</a:t>
            </a:fld>
            <a:endParaRPr lang="en-GB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C4B5B-5A08-9A4F-B7BD-1E51E96E5676}" type="slidenum">
              <a:rPr lang="en-GB"/>
              <a:pPr/>
              <a:t>13</a:t>
            </a:fld>
            <a:endParaRPr lang="en-GB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0FD99-6EE8-6F41-BE00-875656BD22C3}" type="slidenum">
              <a:rPr lang="en-GB"/>
              <a:pPr/>
              <a:t>14</a:t>
            </a:fld>
            <a:endParaRPr lang="en-GB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191D4-E976-BC4C-BA9D-DEB0BC43ECA0}" type="slidenum">
              <a:rPr lang="en-GB"/>
              <a:pPr/>
              <a:t>15</a:t>
            </a:fld>
            <a:endParaRPr lang="en-GB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1E3AA-07CC-9640-85B7-1532CD637366}" type="slidenum">
              <a:rPr lang="en-GB"/>
              <a:pPr/>
              <a:t>16</a:t>
            </a:fld>
            <a:endParaRPr lang="en-GB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803F3-54E6-F846-B183-B3A684BDB545}" type="slidenum">
              <a:rPr lang="en-GB"/>
              <a:pPr/>
              <a:t>17</a:t>
            </a:fld>
            <a:endParaRPr lang="en-GB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D4AFB-2E55-1E49-B657-F02C8B128275}" type="slidenum">
              <a:rPr lang="en-GB"/>
              <a:pPr/>
              <a:t>18</a:t>
            </a:fld>
            <a:endParaRPr lang="en-GB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A6FC-7511-B141-8991-A3DC91830D32}" type="slidenum">
              <a:rPr lang="en-GB"/>
              <a:pPr/>
              <a:t>19</a:t>
            </a:fld>
            <a:endParaRPr lang="en-GB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8A95C-A3CD-F347-ACC2-703BFFF3713A}" type="slidenum">
              <a:rPr lang="en-GB"/>
              <a:pPr/>
              <a:t>20</a:t>
            </a:fld>
            <a:endParaRPr lang="en-GB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17BA2-6EF3-8A42-9C8F-B11FCD8155A9}" type="slidenum">
              <a:rPr lang="en-GB"/>
              <a:pPr/>
              <a:t>3</a:t>
            </a:fld>
            <a:endParaRPr lang="en-GB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F006B-9DAA-8B49-AA12-6617C1AA117D}" type="slidenum">
              <a:rPr lang="en-GB"/>
              <a:pPr/>
              <a:t>21</a:t>
            </a:fld>
            <a:endParaRPr lang="en-GB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358CD-E010-8345-A0F0-3ACE5BB85A0A}" type="slidenum">
              <a:rPr lang="en-GB"/>
              <a:pPr/>
              <a:t>22</a:t>
            </a:fld>
            <a:endParaRPr lang="en-GB"/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1E61D-6361-0D4D-AA05-2D3B06948DF4}" type="slidenum">
              <a:rPr lang="en-GB"/>
              <a:pPr/>
              <a:t>23</a:t>
            </a:fld>
            <a:endParaRPr lang="en-GB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ACA4B-E6FC-424C-82A1-5BF9FBA48997}" type="slidenum">
              <a:rPr lang="en-GB"/>
              <a:pPr/>
              <a:t>24</a:t>
            </a:fld>
            <a:endParaRPr lang="en-GB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9AD96-1211-194A-BA1D-EC134B85C4F8}" type="slidenum">
              <a:rPr lang="en-GB"/>
              <a:pPr/>
              <a:t>25</a:t>
            </a:fld>
            <a:endParaRPr lang="en-GB"/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53F9C-852C-024A-8469-F106E7A39CB7}" type="slidenum">
              <a:rPr lang="en-GB"/>
              <a:pPr/>
              <a:t>26</a:t>
            </a:fld>
            <a:endParaRPr lang="en-GB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E0E8C-BF8D-5B42-A1BA-2458951DC31C}" type="slidenum">
              <a:rPr lang="en-GB"/>
              <a:pPr/>
              <a:t>27</a:t>
            </a:fld>
            <a:endParaRPr lang="en-GB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B7CB0-5979-CA44-B211-BFF12C63DFF7}" type="slidenum">
              <a:rPr lang="en-GB"/>
              <a:pPr/>
              <a:t>28</a:t>
            </a:fld>
            <a:endParaRPr lang="en-GB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5C2D7-9A52-8948-AE37-CD4D28087781}" type="slidenum">
              <a:rPr lang="en-GB"/>
              <a:pPr/>
              <a:t>29</a:t>
            </a:fld>
            <a:endParaRPr lang="en-GB"/>
          </a:p>
        </p:txBody>
      </p:sp>
      <p:sp>
        <p:nvSpPr>
          <p:cNvPr id="98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827D9-2773-9C4C-BF61-80B4576BD225}" type="slidenum">
              <a:rPr lang="en-GB"/>
              <a:pPr/>
              <a:t>30</a:t>
            </a:fld>
            <a:endParaRPr lang="en-GB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2B779-10A1-2548-A817-5D067354BF1C}" type="slidenum">
              <a:rPr lang="en-GB"/>
              <a:pPr/>
              <a:t>4</a:t>
            </a:fld>
            <a:endParaRPr lang="en-GB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3FEAF-4627-A54A-96DD-74C2E8CB6CFF}" type="slidenum">
              <a:rPr lang="en-GB"/>
              <a:pPr/>
              <a:t>31</a:t>
            </a:fld>
            <a:endParaRPr lang="en-GB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FDD95-B86D-C84A-982E-1D32AE0708BF}" type="slidenum">
              <a:rPr lang="en-GB"/>
              <a:pPr/>
              <a:t>32</a:t>
            </a:fld>
            <a:endParaRPr lang="en-GB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3E2C4-51BC-3B49-B618-0D59C4A25219}" type="slidenum">
              <a:rPr lang="en-GB"/>
              <a:pPr/>
              <a:t>33</a:t>
            </a:fld>
            <a:endParaRPr lang="en-GB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10316-93AA-504D-8422-4398CF95D4A0}" type="slidenum">
              <a:rPr lang="en-GB"/>
              <a:pPr/>
              <a:t>34</a:t>
            </a:fld>
            <a:endParaRPr lang="en-GB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8468A-9CDE-D84D-8C87-0677033BCE8C}" type="slidenum">
              <a:rPr lang="en-GB"/>
              <a:pPr/>
              <a:t>36</a:t>
            </a:fld>
            <a:endParaRPr lang="en-GB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39A66-A659-C349-AACA-C794732E08B5}" type="slidenum">
              <a:rPr lang="en-GB"/>
              <a:pPr/>
              <a:t>37</a:t>
            </a:fld>
            <a:endParaRPr lang="en-GB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D1AC4-4DE9-804C-AC6F-2CFDDE45DF5E}" type="slidenum">
              <a:rPr lang="en-GB"/>
              <a:pPr/>
              <a:t>38</a:t>
            </a:fld>
            <a:endParaRPr lang="en-GB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30025-5CEF-1040-8B68-ED65873B7330}" type="slidenum">
              <a:rPr lang="en-GB"/>
              <a:pPr/>
              <a:t>40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7566A0-A465-2143-B631-48CC5DC2F0D9}" type="slidenum">
              <a:rPr lang="en-GB"/>
              <a:pPr/>
              <a:t>41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32F1D-99F0-2C41-AABA-718C51C647EF}" type="slidenum">
              <a:rPr lang="en-GB"/>
              <a:pPr/>
              <a:t>42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E95E5-772D-2345-B9A6-E3A92F021CD7}" type="slidenum">
              <a:rPr lang="en-GB"/>
              <a:pPr/>
              <a:t>5</a:t>
            </a:fld>
            <a:endParaRPr lang="en-GB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4301C-549D-8349-B02B-E09817A88815}" type="slidenum">
              <a:rPr lang="en-GB"/>
              <a:pPr/>
              <a:t>43</a:t>
            </a:fld>
            <a:endParaRPr lang="en-GB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E5A4C-682B-5A44-8CCE-C4B628A14C39}" type="slidenum">
              <a:rPr lang="en-GB"/>
              <a:pPr/>
              <a:t>44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2FCC2-63E3-644E-B689-ED516882F7CE}" type="slidenum">
              <a:rPr lang="en-GB"/>
              <a:pPr/>
              <a:t>45</a:t>
            </a:fld>
            <a:endParaRPr lang="en-GB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B60C4-446C-0E43-BFA6-D947E221D2FD}" type="slidenum">
              <a:rPr lang="en-GB"/>
              <a:pPr/>
              <a:t>46</a:t>
            </a:fld>
            <a:endParaRPr lang="en-GB"/>
          </a:p>
        </p:txBody>
      </p:sp>
      <p:sp>
        <p:nvSpPr>
          <p:cNvPr id="100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2BD79-0D84-4B49-B1A7-D4F86F32DE4E}" type="slidenum">
              <a:rPr lang="en-GB"/>
              <a:pPr/>
              <a:t>6</a:t>
            </a:fld>
            <a:endParaRPr lang="en-GB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7DCCE-9799-4B45-99A7-DC3877BA6466}" type="slidenum">
              <a:rPr lang="en-GB"/>
              <a:pPr/>
              <a:t>7</a:t>
            </a:fld>
            <a:endParaRPr lang="en-GB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02212-EA68-E54D-A238-A91D940F32E9}" type="slidenum">
              <a:rPr lang="en-GB"/>
              <a:pPr/>
              <a:t>8</a:t>
            </a:fld>
            <a:endParaRPr lang="en-GB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1DDAD-E4EF-6E45-99D2-203C2543DAB9}" type="slidenum">
              <a:rPr lang="en-GB"/>
              <a:pPr/>
              <a:t>9</a:t>
            </a:fld>
            <a:endParaRPr lang="en-GB"/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B7A3D-CDD3-5346-B52F-3A36CCFB260D}" type="slidenum">
              <a:rPr lang="en-GB"/>
              <a:pPr/>
              <a:t>10</a:t>
            </a:fld>
            <a:endParaRPr lang="en-GB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20/02/15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20/02/15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20/02/15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3810000" cy="432276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3810000" cy="20843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10025"/>
            <a:ext cx="3810000" cy="20859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2578A-B87C-6949-AACB-880F3C8E0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20/02/15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20/02/15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20/02/15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20/02/15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20/02/15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20/02/15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20/02/15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8D2-5B77-4F4E-A19C-ACC72E7E9C11}" type="datetimeFigureOut">
              <a:rPr lang="en-US" smtClean="0"/>
              <a:pPr/>
              <a:t>20/02/15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F737-D47F-4344-B735-011BEEAC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3">
                <a:lumMod val="40000"/>
                <a:lumOff val="60000"/>
              </a:schemeClr>
            </a:gs>
            <a:gs pos="0">
              <a:schemeClr val="bg1">
                <a:lumMod val="9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488D2-5B77-4F4E-A19C-ACC72E7E9C11}" type="datetimeFigureOut">
              <a:rPr lang="en-US" smtClean="0"/>
              <a:pPr/>
              <a:t>20/02/15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0FB19-3D0B-C047-B0F0-2ED78E692D1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" TargetMode="External"/><Relationship Id="rId4" Type="http://schemas.openxmlformats.org/officeDocument/2006/relationships/hyperlink" Target="http://www.analog.com/dsp" TargetMode="External"/><Relationship Id="rId5" Type="http://schemas.openxmlformats.org/officeDocument/2006/relationships/hyperlink" Target="http://www.lucent.com/" TargetMode="External"/><Relationship Id="rId6" Type="http://schemas.openxmlformats.org/officeDocument/2006/relationships/hyperlink" Target="http://www.motorola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://www.xilinx.com/bvdocs/whitepapers/wp21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iel1/40/2202/00060522.pdf?tp=&amp;arnumber=60522&amp;isnumber=2202" TargetMode="External"/><Relationship Id="rId4" Type="http://schemas.openxmlformats.org/officeDocument/2006/relationships/hyperlink" Target="http://ieeexplore.ieee.org/iel5/79/17889/00826411.pdf?tp=&amp;arnumber=826411&amp;isnumber=17889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 smtClean="0"/>
              <a:t>Software Defined Radio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PhD Program on Electrical Engineering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Introduction to DSP Architectures and Real-Time Realizations</a:t>
            </a:r>
          </a:p>
          <a:p>
            <a:r>
              <a:rPr lang="en-GB" dirty="0" smtClean="0"/>
              <a:t>José </a:t>
            </a:r>
            <a:r>
              <a:rPr lang="en-GB" dirty="0" smtClean="0"/>
              <a:t>Vieira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46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86F70-088D-FF42-BF29-96432DD30F0D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930820" name="Object 4"/>
          <p:cNvGraphicFramePr>
            <a:graphicFrameLocks noGrp="1"/>
          </p:cNvGraphicFramePr>
          <p:nvPr>
            <p:ph sz="half" idx="1"/>
          </p:nvPr>
        </p:nvGraphicFramePr>
        <p:xfrm>
          <a:off x="3768725" y="2132013"/>
          <a:ext cx="3694113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1" name="Visio" r:id="rId4" imgW="3953256" imgH="2080870" progId="Visio.Drawing.11">
                  <p:embed/>
                </p:oleObj>
              </mc:Choice>
              <mc:Fallback>
                <p:oleObj name="Visio" r:id="rId4" imgW="3953256" imgH="2080870" progId="Visio.Drawing.11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25" y="2132013"/>
                        <a:ext cx="3694113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 Generic DSP</a:t>
            </a:r>
            <a:endParaRPr lang="pt-PT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2060575"/>
            <a:ext cx="6964362" cy="4652963"/>
            <a:chOff x="567" y="1298"/>
            <a:chExt cx="4387" cy="2931"/>
          </a:xfrm>
        </p:grpSpPr>
        <p:graphicFrame>
          <p:nvGraphicFramePr>
            <p:cNvPr id="930825" name="Object 9"/>
            <p:cNvGraphicFramePr>
              <a:graphicFrameLocks noChangeAspect="1"/>
            </p:cNvGraphicFramePr>
            <p:nvPr/>
          </p:nvGraphicFramePr>
          <p:xfrm>
            <a:off x="567" y="1298"/>
            <a:ext cx="4387" cy="2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402" name="Visio" r:id="rId6" imgW="7055815" imgH="4279697" progId="Visio.Drawing.11">
                    <p:embed/>
                  </p:oleObj>
                </mc:Choice>
                <mc:Fallback>
                  <p:oleObj name="Visio" r:id="rId6" imgW="7055815" imgH="4279697" progId="Visio.Drawing.11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1298"/>
                          <a:ext cx="4387" cy="26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0827" name="AutoShape 11"/>
            <p:cNvSpPr>
              <a:spLocks noChangeArrowheads="1"/>
            </p:cNvSpPr>
            <p:nvPr/>
          </p:nvSpPr>
          <p:spPr bwMode="auto">
            <a:xfrm>
              <a:off x="2290" y="3974"/>
              <a:ext cx="817" cy="2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66"/>
                </a:gs>
                <a:gs pos="50000">
                  <a:srgbClr val="FFFFFF"/>
                </a:gs>
                <a:gs pos="100000">
                  <a:srgbClr val="FFCC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pt-PT" sz="3200"/>
                <a:t>Core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21667-E643-0449-A0C3-3BF9E9427DC7}" type="slidenum">
              <a:rPr lang="en-US"/>
              <a:pPr/>
              <a:t>11</a:t>
            </a:fld>
            <a:endParaRPr lang="en-US"/>
          </a:p>
        </p:txBody>
      </p:sp>
      <p:sp>
        <p:nvSpPr>
          <p:cNvPr id="86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543800" cy="914400"/>
          </a:xfrm>
        </p:spPr>
        <p:txBody>
          <a:bodyPr/>
          <a:lstStyle/>
          <a:p>
            <a:r>
              <a:rPr lang="pt-PT" dirty="0" err="1" smtClean="0"/>
              <a:t>Von</a:t>
            </a:r>
            <a:r>
              <a:rPr lang="pt-PT" dirty="0" smtClean="0"/>
              <a:t> </a:t>
            </a:r>
            <a:r>
              <a:rPr lang="pt-PT" dirty="0" err="1" smtClean="0"/>
              <a:t>Neumann</a:t>
            </a:r>
            <a:r>
              <a:rPr lang="pt-PT" dirty="0" smtClean="0"/>
              <a:t> </a:t>
            </a:r>
            <a:r>
              <a:rPr lang="pt-PT" dirty="0" err="1" smtClean="0"/>
              <a:t>Architecture</a:t>
            </a:r>
            <a:endParaRPr lang="en-US" dirty="0"/>
          </a:p>
        </p:txBody>
      </p:sp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250825" y="3932238"/>
            <a:ext cx="2266950" cy="15779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pt-PT" sz="3000" dirty="0" err="1" smtClean="0">
                <a:latin typeface="Arial" charset="0"/>
              </a:rPr>
              <a:t>Mem</a:t>
            </a:r>
            <a:endParaRPr lang="en-US" sz="3000" dirty="0">
              <a:latin typeface="Arial" charset="0"/>
            </a:endParaRPr>
          </a:p>
        </p:txBody>
      </p:sp>
      <p:sp>
        <p:nvSpPr>
          <p:cNvPr id="868357" name="Rectangle 5"/>
          <p:cNvSpPr>
            <a:spLocks noChangeArrowheads="1"/>
          </p:cNvSpPr>
          <p:nvPr/>
        </p:nvSpPr>
        <p:spPr bwMode="auto">
          <a:xfrm>
            <a:off x="5870575" y="3833813"/>
            <a:ext cx="3055938" cy="19716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pt-PT" sz="3000">
                <a:latin typeface="Arial" charset="0"/>
              </a:rPr>
              <a:t>CPU</a:t>
            </a:r>
            <a:endParaRPr lang="en-US" sz="3000">
              <a:latin typeface="Arial" charset="0"/>
            </a:endParaRPr>
          </a:p>
        </p:txBody>
      </p:sp>
      <p:sp>
        <p:nvSpPr>
          <p:cNvPr id="868359" name="AutoShape 7"/>
          <p:cNvSpPr>
            <a:spLocks noChangeArrowheads="1"/>
          </p:cNvSpPr>
          <p:nvPr/>
        </p:nvSpPr>
        <p:spPr bwMode="auto">
          <a:xfrm>
            <a:off x="2517775" y="4918075"/>
            <a:ext cx="3352800" cy="592138"/>
          </a:xfrm>
          <a:prstGeom prst="leftRightArrow">
            <a:avLst>
              <a:gd name="adj1" fmla="val 50000"/>
              <a:gd name="adj2" fmla="val 113244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pt-PT" sz="1800" dirty="0" smtClean="0">
                <a:latin typeface="Arial" charset="0"/>
              </a:rPr>
              <a:t>Data</a:t>
            </a:r>
            <a:endParaRPr lang="en-US" sz="1800" dirty="0">
              <a:latin typeface="Arial" charset="0"/>
            </a:endParaRPr>
          </a:p>
        </p:txBody>
      </p:sp>
      <p:sp>
        <p:nvSpPr>
          <p:cNvPr id="868360" name="AutoShape 8"/>
          <p:cNvSpPr>
            <a:spLocks noChangeArrowheads="1"/>
          </p:cNvSpPr>
          <p:nvPr/>
        </p:nvSpPr>
        <p:spPr bwMode="auto">
          <a:xfrm>
            <a:off x="2517775" y="3932238"/>
            <a:ext cx="3254375" cy="592137"/>
          </a:xfrm>
          <a:prstGeom prst="leftArrow">
            <a:avLst>
              <a:gd name="adj1" fmla="val 50000"/>
              <a:gd name="adj2" fmla="val 137400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pt-PT" sz="1800" dirty="0" err="1" smtClean="0">
                <a:latin typeface="Arial" charset="0"/>
              </a:rPr>
              <a:t>Add</a:t>
            </a:r>
            <a:endParaRPr lang="en-US" sz="1800" dirty="0">
              <a:latin typeface="Arial" charset="0"/>
            </a:endParaRPr>
          </a:p>
        </p:txBody>
      </p:sp>
      <p:sp>
        <p:nvSpPr>
          <p:cNvPr id="868361" name="Text Box 9"/>
          <p:cNvSpPr txBox="1">
            <a:spLocks noChangeArrowheads="1"/>
          </p:cNvSpPr>
          <p:nvPr/>
        </p:nvSpPr>
        <p:spPr bwMode="auto">
          <a:xfrm>
            <a:off x="395288" y="2119313"/>
            <a:ext cx="7200900" cy="52322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800" dirty="0" smtClean="0"/>
              <a:t>Data and Program share the same bus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467C-375A-8E4B-BBF8-A407A87200C0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Harvard Architecture</a:t>
            </a:r>
            <a:endParaRPr lang="en-GB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5900" y="3679825"/>
            <a:ext cx="8820150" cy="1981200"/>
            <a:chOff x="528" y="1536"/>
            <a:chExt cx="4704" cy="1056"/>
          </a:xfrm>
        </p:grpSpPr>
        <p:sp>
          <p:nvSpPr>
            <p:cNvPr id="869379" name="Rectangle 3"/>
            <p:cNvSpPr>
              <a:spLocks noChangeArrowheads="1"/>
            </p:cNvSpPr>
            <p:nvPr/>
          </p:nvSpPr>
          <p:spPr bwMode="auto">
            <a:xfrm>
              <a:off x="528" y="1728"/>
              <a:ext cx="1008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000" dirty="0" smtClean="0">
                  <a:latin typeface="Arial" charset="0"/>
                </a:rPr>
                <a:t>Program</a:t>
              </a:r>
            </a:p>
            <a:p>
              <a:pPr algn="ctr">
                <a:spcBef>
                  <a:spcPct val="20000"/>
                </a:spcBef>
              </a:pPr>
              <a:r>
                <a:rPr lang="en-GB" sz="2000" dirty="0" smtClean="0">
                  <a:latin typeface="Arial" charset="0"/>
                </a:rPr>
                <a:t>memory</a:t>
              </a:r>
              <a:endParaRPr lang="en-GB" sz="2000" dirty="0">
                <a:latin typeface="Arial" charset="0"/>
              </a:endParaRPr>
            </a:p>
          </p:txBody>
        </p:sp>
        <p:sp>
          <p:nvSpPr>
            <p:cNvPr id="869380" name="Rectangle 4"/>
            <p:cNvSpPr>
              <a:spLocks noChangeArrowheads="1"/>
            </p:cNvSpPr>
            <p:nvPr/>
          </p:nvSpPr>
          <p:spPr bwMode="auto">
            <a:xfrm>
              <a:off x="4224" y="1824"/>
              <a:ext cx="1008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000" dirty="0" smtClean="0">
                  <a:latin typeface="Arial" charset="0"/>
                </a:rPr>
                <a:t>Data</a:t>
              </a:r>
            </a:p>
            <a:p>
              <a:pPr algn="ctr">
                <a:spcBef>
                  <a:spcPct val="20000"/>
                </a:spcBef>
              </a:pPr>
              <a:r>
                <a:rPr lang="en-GB" sz="2000" dirty="0" smtClean="0">
                  <a:latin typeface="Arial" charset="0"/>
                </a:rPr>
                <a:t>Memory</a:t>
              </a:r>
              <a:endParaRPr lang="en-GB" sz="2000" dirty="0">
                <a:latin typeface="Arial" charset="0"/>
              </a:endParaRPr>
            </a:p>
          </p:txBody>
        </p:sp>
        <p:sp>
          <p:nvSpPr>
            <p:cNvPr id="869381" name="Rectangle 5"/>
            <p:cNvSpPr>
              <a:spLocks noChangeArrowheads="1"/>
            </p:cNvSpPr>
            <p:nvPr/>
          </p:nvSpPr>
          <p:spPr bwMode="auto">
            <a:xfrm>
              <a:off x="2352" y="1536"/>
              <a:ext cx="1008" cy="105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5000" smtClean="0">
                  <a:latin typeface="Arial" charset="0"/>
                </a:rPr>
                <a:t>CPU</a:t>
              </a:r>
              <a:endParaRPr lang="en-GB" sz="5000">
                <a:latin typeface="Arial" charset="0"/>
              </a:endParaRPr>
            </a:p>
          </p:txBody>
        </p:sp>
        <p:sp>
          <p:nvSpPr>
            <p:cNvPr id="869382" name="AutoShape 6"/>
            <p:cNvSpPr>
              <a:spLocks noChangeArrowheads="1"/>
            </p:cNvSpPr>
            <p:nvPr/>
          </p:nvSpPr>
          <p:spPr bwMode="auto">
            <a:xfrm>
              <a:off x="1536" y="1824"/>
              <a:ext cx="816" cy="192"/>
            </a:xfrm>
            <a:prstGeom prst="leftArrow">
              <a:avLst>
                <a:gd name="adj1" fmla="val 50000"/>
                <a:gd name="adj2" fmla="val 10625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400" dirty="0" smtClean="0">
                  <a:latin typeface="Arial" charset="0"/>
                </a:rPr>
                <a:t>Add</a:t>
              </a:r>
              <a:endParaRPr lang="en-GB" sz="1400" dirty="0">
                <a:latin typeface="Arial" charset="0"/>
              </a:endParaRPr>
            </a:p>
          </p:txBody>
        </p:sp>
        <p:sp>
          <p:nvSpPr>
            <p:cNvPr id="869383" name="AutoShape 7"/>
            <p:cNvSpPr>
              <a:spLocks noChangeArrowheads="1"/>
            </p:cNvSpPr>
            <p:nvPr/>
          </p:nvSpPr>
          <p:spPr bwMode="auto">
            <a:xfrm>
              <a:off x="1536" y="2208"/>
              <a:ext cx="816" cy="192"/>
            </a:xfrm>
            <a:prstGeom prst="leftRightArrow">
              <a:avLst>
                <a:gd name="adj1" fmla="val 50000"/>
                <a:gd name="adj2" fmla="val 85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400" dirty="0" smtClean="0">
                  <a:latin typeface="Arial" charset="0"/>
                </a:rPr>
                <a:t>Instruction</a:t>
              </a:r>
              <a:endParaRPr lang="en-GB" sz="1400" dirty="0">
                <a:latin typeface="Arial" charset="0"/>
              </a:endParaRPr>
            </a:p>
          </p:txBody>
        </p:sp>
        <p:sp>
          <p:nvSpPr>
            <p:cNvPr id="869384" name="AutoShape 8"/>
            <p:cNvSpPr>
              <a:spLocks noChangeArrowheads="1"/>
            </p:cNvSpPr>
            <p:nvPr/>
          </p:nvSpPr>
          <p:spPr bwMode="auto">
            <a:xfrm>
              <a:off x="3360" y="2256"/>
              <a:ext cx="864" cy="144"/>
            </a:xfrm>
            <a:prstGeom prst="leftRightArrow">
              <a:avLst>
                <a:gd name="adj1" fmla="val 50000"/>
                <a:gd name="adj2" fmla="val 12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400" dirty="0" smtClean="0">
                  <a:latin typeface="Arial" charset="0"/>
                </a:rPr>
                <a:t>Data</a:t>
              </a:r>
              <a:endParaRPr lang="en-GB" sz="1400" dirty="0">
                <a:latin typeface="Arial" charset="0"/>
              </a:endParaRPr>
            </a:p>
          </p:txBody>
        </p:sp>
        <p:sp>
          <p:nvSpPr>
            <p:cNvPr id="869385" name="AutoShape 9"/>
            <p:cNvSpPr>
              <a:spLocks noChangeArrowheads="1"/>
            </p:cNvSpPr>
            <p:nvPr/>
          </p:nvSpPr>
          <p:spPr bwMode="auto">
            <a:xfrm>
              <a:off x="3360" y="1872"/>
              <a:ext cx="864" cy="192"/>
            </a:xfrm>
            <a:prstGeom prst="rightArrow">
              <a:avLst>
                <a:gd name="adj1" fmla="val 50000"/>
                <a:gd name="adj2" fmla="val 1125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400" dirty="0" smtClean="0">
                  <a:latin typeface="Arial" charset="0"/>
                </a:rPr>
                <a:t>Add</a:t>
              </a:r>
              <a:endParaRPr lang="en-GB" sz="1400" dirty="0">
                <a:latin typeface="Arial" charset="0"/>
              </a:endParaRPr>
            </a:p>
          </p:txBody>
        </p:sp>
      </p:grpSp>
      <p:sp>
        <p:nvSpPr>
          <p:cNvPr id="869388" name="Text Box 12"/>
          <p:cNvSpPr txBox="1">
            <a:spLocks noChangeArrowheads="1"/>
          </p:cNvSpPr>
          <p:nvPr/>
        </p:nvSpPr>
        <p:spPr bwMode="auto">
          <a:xfrm>
            <a:off x="395288" y="2119313"/>
            <a:ext cx="8497887" cy="519112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800" smtClean="0"/>
              <a:t>Data and program use different buses</a:t>
            </a:r>
            <a:endParaRPr lang="en-GB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6ED88-0078-AF4D-A0BA-EEC3734CC19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Harvard Architecture</a:t>
            </a:r>
            <a:endParaRPr lang="en-GB" dirty="0"/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en-GB" smtClean="0"/>
              <a:t>Implementation of  Tap by cycle FIR filter:</a:t>
            </a:r>
          </a:p>
          <a:p>
            <a:pPr marL="952500" lvl="1" indent="-495300">
              <a:lnSpc>
                <a:spcPct val="90000"/>
              </a:lnSpc>
              <a:buFontTx/>
              <a:buAutoNum type="arabicPeriod"/>
            </a:pPr>
            <a:r>
              <a:rPr lang="en-GB" smtClean="0"/>
              <a:t>Reads the instruction opcode- MAC</a:t>
            </a:r>
          </a:p>
          <a:p>
            <a:pPr marL="952500" lvl="1" indent="-495300">
              <a:lnSpc>
                <a:spcPct val="90000"/>
              </a:lnSpc>
              <a:buFontTx/>
              <a:buAutoNum type="arabicPeriod"/>
            </a:pPr>
            <a:r>
              <a:rPr lang="en-GB" smtClean="0"/>
              <a:t>Reads one sample from the delay line</a:t>
            </a:r>
          </a:p>
          <a:p>
            <a:pPr marL="952500" lvl="1" indent="-495300">
              <a:lnSpc>
                <a:spcPct val="90000"/>
              </a:lnSpc>
              <a:buFontTx/>
              <a:buAutoNum type="arabicPeriod"/>
            </a:pPr>
            <a:r>
              <a:rPr lang="en-GB" smtClean="0"/>
              <a:t>Reads the coefficient</a:t>
            </a:r>
          </a:p>
          <a:p>
            <a:pPr marL="952500" lvl="1" indent="-495300">
              <a:lnSpc>
                <a:spcPct val="90000"/>
              </a:lnSpc>
              <a:buFontTx/>
              <a:buAutoNum type="arabicPeriod"/>
            </a:pPr>
            <a:r>
              <a:rPr lang="en-GB" smtClean="0"/>
              <a:t>Update the delay line</a:t>
            </a:r>
          </a:p>
          <a:p>
            <a:pPr marL="952500" lvl="1" indent="-495300">
              <a:lnSpc>
                <a:spcPct val="90000"/>
              </a:lnSpc>
              <a:buFontTx/>
              <a:buNone/>
            </a:pPr>
            <a:r>
              <a:rPr lang="en-GB" smtClean="0"/>
              <a:t>		4 memory access by cycle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F4ACD6-AA08-F74C-BE3F-9B48080A3EC6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Harvard Architecture – First Version</a:t>
            </a:r>
            <a:endParaRPr lang="en-GB" dirty="0"/>
          </a:p>
        </p:txBody>
      </p:sp>
      <p:sp>
        <p:nvSpPr>
          <p:cNvPr id="890883" name="Rectangle 3"/>
          <p:cNvSpPr>
            <a:spLocks noChangeArrowheads="1"/>
          </p:cNvSpPr>
          <p:nvPr/>
        </p:nvSpPr>
        <p:spPr bwMode="auto">
          <a:xfrm>
            <a:off x="838200" y="2743200"/>
            <a:ext cx="1600200" cy="1066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1400" smtClean="0">
                <a:latin typeface="Arial" charset="0"/>
              </a:rPr>
              <a:t>Program</a:t>
            </a:r>
          </a:p>
          <a:p>
            <a:pPr algn="ctr">
              <a:spcBef>
                <a:spcPct val="20000"/>
              </a:spcBef>
            </a:pPr>
            <a:r>
              <a:rPr lang="en-GB" sz="1400" smtClean="0">
                <a:latin typeface="Arial" charset="0"/>
              </a:rPr>
              <a:t>Memory</a:t>
            </a:r>
            <a:endParaRPr lang="en-GB" sz="1400">
              <a:latin typeface="Arial" charset="0"/>
            </a:endParaRPr>
          </a:p>
        </p:txBody>
      </p:sp>
      <p:sp>
        <p:nvSpPr>
          <p:cNvPr id="890884" name="Rectangle 4"/>
          <p:cNvSpPr>
            <a:spLocks noChangeArrowheads="1"/>
          </p:cNvSpPr>
          <p:nvPr/>
        </p:nvSpPr>
        <p:spPr bwMode="auto">
          <a:xfrm>
            <a:off x="6705600" y="2895600"/>
            <a:ext cx="1600200" cy="1066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1400" smtClean="0">
                <a:latin typeface="Arial" charset="0"/>
              </a:rPr>
              <a:t>Data Memory</a:t>
            </a:r>
            <a:endParaRPr lang="en-GB" sz="1400">
              <a:latin typeface="Arial" charset="0"/>
            </a:endParaRPr>
          </a:p>
        </p:txBody>
      </p:sp>
      <p:sp>
        <p:nvSpPr>
          <p:cNvPr id="890885" name="Rectangle 5"/>
          <p:cNvSpPr>
            <a:spLocks noChangeArrowheads="1"/>
          </p:cNvSpPr>
          <p:nvPr/>
        </p:nvSpPr>
        <p:spPr bwMode="auto">
          <a:xfrm>
            <a:off x="3733800" y="2438400"/>
            <a:ext cx="1600200" cy="1676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5000" smtClean="0">
                <a:latin typeface="Arial" charset="0"/>
              </a:rPr>
              <a:t>CPU</a:t>
            </a:r>
            <a:endParaRPr lang="en-GB" sz="5000">
              <a:latin typeface="Arial" charset="0"/>
            </a:endParaRPr>
          </a:p>
        </p:txBody>
      </p:sp>
      <p:sp>
        <p:nvSpPr>
          <p:cNvPr id="890886" name="AutoShape 6"/>
          <p:cNvSpPr>
            <a:spLocks noChangeArrowheads="1"/>
          </p:cNvSpPr>
          <p:nvPr/>
        </p:nvSpPr>
        <p:spPr bwMode="auto">
          <a:xfrm>
            <a:off x="2438400" y="2895600"/>
            <a:ext cx="1295400" cy="304800"/>
          </a:xfrm>
          <a:prstGeom prst="leftArrow">
            <a:avLst>
              <a:gd name="adj1" fmla="val 50000"/>
              <a:gd name="adj2" fmla="val 106250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1400" smtClean="0">
                <a:latin typeface="Arial" charset="0"/>
              </a:rPr>
              <a:t>Add</a:t>
            </a:r>
            <a:endParaRPr lang="en-GB" sz="1400">
              <a:latin typeface="Arial" charset="0"/>
            </a:endParaRPr>
          </a:p>
        </p:txBody>
      </p:sp>
      <p:sp>
        <p:nvSpPr>
          <p:cNvPr id="890887" name="AutoShape 7"/>
          <p:cNvSpPr>
            <a:spLocks noChangeArrowheads="1"/>
          </p:cNvSpPr>
          <p:nvPr/>
        </p:nvSpPr>
        <p:spPr bwMode="auto">
          <a:xfrm>
            <a:off x="2438400" y="3505200"/>
            <a:ext cx="1295400" cy="304800"/>
          </a:xfrm>
          <a:prstGeom prst="leftRightArrow">
            <a:avLst>
              <a:gd name="adj1" fmla="val 50000"/>
              <a:gd name="adj2" fmla="val 85000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1400" smtClean="0">
                <a:latin typeface="Arial" charset="0"/>
              </a:rPr>
              <a:t>Instr</a:t>
            </a:r>
            <a:endParaRPr lang="en-GB" sz="1400">
              <a:latin typeface="Arial" charset="0"/>
            </a:endParaRPr>
          </a:p>
        </p:txBody>
      </p:sp>
      <p:sp>
        <p:nvSpPr>
          <p:cNvPr id="890888" name="AutoShape 8"/>
          <p:cNvSpPr>
            <a:spLocks noChangeArrowheads="1"/>
          </p:cNvSpPr>
          <p:nvPr/>
        </p:nvSpPr>
        <p:spPr bwMode="auto">
          <a:xfrm>
            <a:off x="5334000" y="3581400"/>
            <a:ext cx="1371600" cy="228600"/>
          </a:xfrm>
          <a:prstGeom prst="leftRightArrow">
            <a:avLst>
              <a:gd name="adj1" fmla="val 50000"/>
              <a:gd name="adj2" fmla="val 120000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1400" smtClean="0">
                <a:latin typeface="Arial" charset="0"/>
              </a:rPr>
              <a:t>Data</a:t>
            </a:r>
            <a:endParaRPr lang="en-GB" sz="1400">
              <a:latin typeface="Arial" charset="0"/>
            </a:endParaRPr>
          </a:p>
        </p:txBody>
      </p:sp>
      <p:sp>
        <p:nvSpPr>
          <p:cNvPr id="890889" name="AutoShape 9"/>
          <p:cNvSpPr>
            <a:spLocks noChangeArrowheads="1"/>
          </p:cNvSpPr>
          <p:nvPr/>
        </p:nvSpPr>
        <p:spPr bwMode="auto">
          <a:xfrm>
            <a:off x="5334000" y="29718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1400" smtClean="0">
                <a:latin typeface="Arial" charset="0"/>
              </a:rPr>
              <a:t>Add</a:t>
            </a:r>
            <a:endParaRPr lang="en-GB" sz="1400">
              <a:latin typeface="Arial" charset="0"/>
            </a:endParaRPr>
          </a:p>
        </p:txBody>
      </p:sp>
      <p:sp>
        <p:nvSpPr>
          <p:cNvPr id="890890" name="Text Box 10"/>
          <p:cNvSpPr txBox="1">
            <a:spLocks noChangeArrowheads="1"/>
          </p:cNvSpPr>
          <p:nvPr/>
        </p:nvSpPr>
        <p:spPr bwMode="auto">
          <a:xfrm>
            <a:off x="2286000" y="4267200"/>
            <a:ext cx="56705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smtClean="0">
                <a:solidFill>
                  <a:schemeClr val="tx1"/>
                </a:solidFill>
                <a:latin typeface="Courier New" charset="0"/>
              </a:rPr>
              <a:t>%FIR using the TMS320C10</a:t>
            </a:r>
          </a:p>
          <a:p>
            <a:pPr>
              <a:spcBef>
                <a:spcPct val="50000"/>
              </a:spcBef>
            </a:pPr>
            <a:r>
              <a:rPr lang="en-GB" sz="1600" smtClean="0">
                <a:solidFill>
                  <a:schemeClr val="tx1"/>
                </a:solidFill>
                <a:latin typeface="Courier New" charset="0"/>
              </a:rPr>
              <a:t>LT *-,Ar1; T=*delay line</a:t>
            </a:r>
          </a:p>
          <a:p>
            <a:pPr>
              <a:spcBef>
                <a:spcPct val="50000"/>
              </a:spcBef>
            </a:pPr>
            <a:r>
              <a:rPr lang="en-GB" sz="1600" smtClean="0">
                <a:solidFill>
                  <a:schemeClr val="tx1"/>
                </a:solidFill>
                <a:latin typeface="Courier New" charset="0"/>
              </a:rPr>
              <a:t>MPY *-,AR0; multiplies by the coef</a:t>
            </a:r>
          </a:p>
          <a:p>
            <a:pPr>
              <a:spcBef>
                <a:spcPct val="50000"/>
              </a:spcBef>
            </a:pPr>
            <a:r>
              <a:rPr lang="en-GB" sz="1600" smtClean="0">
                <a:solidFill>
                  <a:schemeClr val="tx1"/>
                </a:solidFill>
                <a:latin typeface="Courier New" charset="0"/>
              </a:rPr>
              <a:t>LTD *-,AR1; accumulate,move,T=*delay line</a:t>
            </a:r>
          </a:p>
          <a:p>
            <a:pPr>
              <a:spcBef>
                <a:spcPct val="50000"/>
              </a:spcBef>
            </a:pPr>
            <a:r>
              <a:rPr lang="en-GB" sz="1600" smtClean="0">
                <a:solidFill>
                  <a:schemeClr val="tx1"/>
                </a:solidFill>
                <a:latin typeface="Courier New" charset="0"/>
              </a:rPr>
              <a:t>MPY *-,AR0</a:t>
            </a:r>
          </a:p>
          <a:p>
            <a:pPr>
              <a:spcBef>
                <a:spcPct val="50000"/>
              </a:spcBef>
            </a:pPr>
            <a:r>
              <a:rPr lang="en-GB" sz="1600" smtClean="0">
                <a:solidFill>
                  <a:schemeClr val="tx1"/>
                </a:solidFill>
                <a:latin typeface="Courier New" charset="0"/>
              </a:rPr>
              <a:t>.....</a:t>
            </a:r>
          </a:p>
          <a:p>
            <a:pPr>
              <a:spcBef>
                <a:spcPct val="50000"/>
              </a:spcBef>
            </a:pPr>
            <a:r>
              <a:rPr lang="en-GB" sz="1600" smtClean="0">
                <a:solidFill>
                  <a:schemeClr val="tx1"/>
                </a:solidFill>
                <a:latin typeface="Courier New" charset="0"/>
              </a:rPr>
              <a:t>Two memory access by coef</a:t>
            </a:r>
            <a:endParaRPr lang="en-GB" sz="1600">
              <a:solidFill>
                <a:schemeClr val="tx1"/>
              </a:solidFill>
              <a:latin typeface="Courier Ne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0CCB0-8DC7-484B-8A27-310FDDB1DD87}" type="slidenum">
              <a:rPr lang="en-US"/>
              <a:pPr/>
              <a:t>15</a:t>
            </a:fld>
            <a:endParaRPr lang="en-US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Harvard Architecture – Second Version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27088" y="2205038"/>
            <a:ext cx="7478712" cy="1676400"/>
            <a:chOff x="521" y="1536"/>
            <a:chExt cx="4711" cy="1056"/>
          </a:xfrm>
        </p:grpSpPr>
        <p:sp>
          <p:nvSpPr>
            <p:cNvPr id="891924" name="Rectangle 20"/>
            <p:cNvSpPr>
              <a:spLocks noChangeArrowheads="1"/>
            </p:cNvSpPr>
            <p:nvPr/>
          </p:nvSpPr>
          <p:spPr bwMode="auto">
            <a:xfrm>
              <a:off x="521" y="1752"/>
              <a:ext cx="1008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pt-PT" sz="1400">
                  <a:latin typeface="Arial" charset="0"/>
                </a:rPr>
                <a:t>Memória</a:t>
              </a:r>
            </a:p>
            <a:p>
              <a:pPr algn="ctr">
                <a:spcBef>
                  <a:spcPct val="20000"/>
                </a:spcBef>
              </a:pPr>
              <a:r>
                <a:rPr lang="pt-PT" sz="1400">
                  <a:latin typeface="Arial" charset="0"/>
                </a:rPr>
                <a:t>De</a:t>
              </a:r>
            </a:p>
            <a:p>
              <a:pPr algn="ctr">
                <a:spcBef>
                  <a:spcPct val="20000"/>
                </a:spcBef>
              </a:pPr>
              <a:r>
                <a:rPr lang="pt-PT" sz="1400">
                  <a:latin typeface="Arial" charset="0"/>
                </a:rPr>
                <a:t>Programa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891908" name="Rectangle 4"/>
            <p:cNvSpPr>
              <a:spLocks noChangeArrowheads="1"/>
            </p:cNvSpPr>
            <p:nvPr/>
          </p:nvSpPr>
          <p:spPr bwMode="auto">
            <a:xfrm>
              <a:off x="4224" y="1824"/>
              <a:ext cx="1008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pt-PT" sz="1400" dirty="0" smtClean="0">
                  <a:latin typeface="Arial" charset="0"/>
                </a:rPr>
                <a:t>Data </a:t>
              </a:r>
              <a:r>
                <a:rPr lang="pt-PT" sz="1400" dirty="0" err="1" smtClean="0">
                  <a:latin typeface="Arial" charset="0"/>
                </a:rPr>
                <a:t>Memory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891909" name="Rectangle 5"/>
            <p:cNvSpPr>
              <a:spLocks noChangeArrowheads="1"/>
            </p:cNvSpPr>
            <p:nvPr/>
          </p:nvSpPr>
          <p:spPr bwMode="auto">
            <a:xfrm>
              <a:off x="2352" y="1536"/>
              <a:ext cx="1008" cy="105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pt-PT" sz="5000">
                  <a:latin typeface="Arial" charset="0"/>
                </a:rPr>
                <a:t>CPU</a:t>
              </a:r>
              <a:endParaRPr lang="en-US" sz="5000">
                <a:latin typeface="Arial" charset="0"/>
              </a:endParaRPr>
            </a:p>
          </p:txBody>
        </p:sp>
        <p:sp>
          <p:nvSpPr>
            <p:cNvPr id="891910" name="AutoShape 6"/>
            <p:cNvSpPr>
              <a:spLocks noChangeArrowheads="1"/>
            </p:cNvSpPr>
            <p:nvPr/>
          </p:nvSpPr>
          <p:spPr bwMode="auto">
            <a:xfrm>
              <a:off x="1536" y="1824"/>
              <a:ext cx="816" cy="192"/>
            </a:xfrm>
            <a:prstGeom prst="leftArrow">
              <a:avLst>
                <a:gd name="adj1" fmla="val 50000"/>
                <a:gd name="adj2" fmla="val 10625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pt-PT" sz="1400" dirty="0" err="1" smtClean="0">
                  <a:latin typeface="Arial" charset="0"/>
                </a:rPr>
                <a:t>Add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891911" name="AutoShape 7"/>
            <p:cNvSpPr>
              <a:spLocks noChangeArrowheads="1"/>
            </p:cNvSpPr>
            <p:nvPr/>
          </p:nvSpPr>
          <p:spPr bwMode="auto">
            <a:xfrm>
              <a:off x="1536" y="2208"/>
              <a:ext cx="816" cy="192"/>
            </a:xfrm>
            <a:prstGeom prst="leftRightArrow">
              <a:avLst>
                <a:gd name="adj1" fmla="val 50000"/>
                <a:gd name="adj2" fmla="val 85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pt-PT" sz="1400" dirty="0" err="1" smtClean="0">
                  <a:latin typeface="Arial" charset="0"/>
                </a:rPr>
                <a:t>Intruction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891912" name="AutoShape 8"/>
            <p:cNvSpPr>
              <a:spLocks noChangeArrowheads="1"/>
            </p:cNvSpPr>
            <p:nvPr/>
          </p:nvSpPr>
          <p:spPr bwMode="auto">
            <a:xfrm>
              <a:off x="3360" y="2256"/>
              <a:ext cx="864" cy="144"/>
            </a:xfrm>
            <a:prstGeom prst="leftRightArrow">
              <a:avLst>
                <a:gd name="adj1" fmla="val 50000"/>
                <a:gd name="adj2" fmla="val 12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pt-PT" sz="1400" dirty="0" smtClean="0">
                  <a:latin typeface="Arial" charset="0"/>
                </a:rPr>
                <a:t>Data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891913" name="AutoShape 9"/>
            <p:cNvSpPr>
              <a:spLocks noChangeArrowheads="1"/>
            </p:cNvSpPr>
            <p:nvPr/>
          </p:nvSpPr>
          <p:spPr bwMode="auto">
            <a:xfrm>
              <a:off x="3360" y="1872"/>
              <a:ext cx="864" cy="192"/>
            </a:xfrm>
            <a:prstGeom prst="rightArrow">
              <a:avLst>
                <a:gd name="adj1" fmla="val 50000"/>
                <a:gd name="adj2" fmla="val 1125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pt-PT" sz="1400" dirty="0" err="1" smtClean="0">
                  <a:latin typeface="Arial" charset="0"/>
                </a:rPr>
                <a:t>Add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891914" name="Text Box 10"/>
          <p:cNvSpPr txBox="1">
            <a:spLocks noChangeArrowheads="1"/>
          </p:cNvSpPr>
          <p:nvPr/>
        </p:nvSpPr>
        <p:spPr bwMode="auto">
          <a:xfrm>
            <a:off x="2286000" y="4267200"/>
            <a:ext cx="50292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600" dirty="0">
                <a:solidFill>
                  <a:schemeClr val="tx1"/>
                </a:solidFill>
                <a:latin typeface="Courier New" charset="0"/>
              </a:rPr>
              <a:t>%FIR EM TMS320C2x</a:t>
            </a:r>
          </a:p>
          <a:p>
            <a:pPr>
              <a:spcBef>
                <a:spcPct val="50000"/>
              </a:spcBef>
            </a:pPr>
            <a:r>
              <a:rPr lang="pt-PT" sz="1600" dirty="0">
                <a:solidFill>
                  <a:schemeClr val="tx1"/>
                </a:solidFill>
                <a:latin typeface="Courier New" charset="0"/>
              </a:rPr>
              <a:t>MACD m1,m2</a:t>
            </a:r>
          </a:p>
          <a:p>
            <a:pPr>
              <a:spcBef>
                <a:spcPct val="50000"/>
              </a:spcBef>
            </a:pPr>
            <a:r>
              <a:rPr lang="pt-PT" sz="1600" dirty="0">
                <a:solidFill>
                  <a:schemeClr val="tx1"/>
                </a:solidFill>
                <a:latin typeface="Courier New" charset="0"/>
              </a:rPr>
              <a:t>% 1 </a:t>
            </a:r>
            <a:r>
              <a:rPr lang="pt-PT" sz="1600" dirty="0" err="1">
                <a:solidFill>
                  <a:schemeClr val="tx1"/>
                </a:solidFill>
                <a:latin typeface="Courier New" charset="0"/>
              </a:rPr>
              <a:t>tap</a:t>
            </a:r>
            <a:r>
              <a:rPr lang="pt-PT" sz="1600" dirty="0" smtClean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Courier New" charset="0"/>
              </a:rPr>
              <a:t>in</a:t>
            </a:r>
            <a:r>
              <a:rPr lang="pt-PT" sz="1600" dirty="0" smtClean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pt-PT" sz="1600" dirty="0">
                <a:solidFill>
                  <a:schemeClr val="tx1"/>
                </a:solidFill>
                <a:latin typeface="Courier New" charset="0"/>
              </a:rPr>
              <a:t>2 </a:t>
            </a:r>
            <a:r>
              <a:rPr lang="pt-PT" sz="1600" dirty="0" err="1" smtClean="0">
                <a:solidFill>
                  <a:schemeClr val="tx1"/>
                </a:solidFill>
                <a:latin typeface="Courier New" charset="0"/>
              </a:rPr>
              <a:t>cycles</a:t>
            </a:r>
            <a:endParaRPr lang="pt-PT" sz="1600" dirty="0" smtClean="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50000"/>
              </a:spcBef>
            </a:pPr>
            <a:r>
              <a:rPr lang="pt-PT" sz="1600" b="1" dirty="0" err="1" smtClean="0">
                <a:solidFill>
                  <a:schemeClr val="tx1"/>
                </a:solidFill>
                <a:latin typeface="Arial" charset="0"/>
              </a:rPr>
              <a:t>Withou</a:t>
            </a:r>
            <a:r>
              <a:rPr lang="pt-PT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PT" sz="1600" b="1" dirty="0" err="1" smtClean="0">
                <a:solidFill>
                  <a:schemeClr val="tx1"/>
                </a:solidFill>
                <a:latin typeface="Arial" charset="0"/>
              </a:rPr>
              <a:t>the</a:t>
            </a:r>
            <a:r>
              <a:rPr lang="pt-PT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PT" sz="1600" b="1" dirty="0" err="1" smtClean="0">
                <a:solidFill>
                  <a:schemeClr val="tx1"/>
                </a:solidFill>
                <a:latin typeface="Arial" charset="0"/>
              </a:rPr>
              <a:t>reading</a:t>
            </a:r>
            <a:r>
              <a:rPr lang="pt-PT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PT" sz="1600" b="1" dirty="0" err="1" smtClean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pt-PT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PT" sz="1600" b="1" dirty="0" err="1" smtClean="0">
                <a:solidFill>
                  <a:schemeClr val="tx1"/>
                </a:solidFill>
                <a:latin typeface="Arial" charset="0"/>
              </a:rPr>
              <a:t>the</a:t>
            </a:r>
            <a:r>
              <a:rPr lang="pt-PT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PT" sz="1600" b="1" dirty="0" err="1" smtClean="0">
                <a:solidFill>
                  <a:schemeClr val="tx1"/>
                </a:solidFill>
                <a:latin typeface="Arial" charset="0"/>
              </a:rPr>
              <a:t>Opcode</a:t>
            </a:r>
            <a:endParaRPr lang="pt-PT" sz="1600" b="1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t-PT" sz="1600" b="1" dirty="0">
                <a:solidFill>
                  <a:schemeClr val="tx1"/>
                </a:solidFill>
                <a:latin typeface="Arial" charset="0"/>
              </a:rPr>
              <a:t> 1 TAP/CICLO</a:t>
            </a:r>
          </a:p>
          <a:p>
            <a:pPr>
              <a:spcBef>
                <a:spcPct val="50000"/>
              </a:spcBef>
            </a:pPr>
            <a:r>
              <a:rPr lang="pt-PT" sz="1600" dirty="0">
                <a:solidFill>
                  <a:schemeClr val="tx1"/>
                </a:solidFill>
                <a:latin typeface="Courier New" charset="0"/>
              </a:rPr>
              <a:t>RPTK</a:t>
            </a:r>
            <a:r>
              <a:rPr lang="pt-PT" sz="1600" dirty="0" smtClean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Courier New" charset="0"/>
              </a:rPr>
              <a:t>Constant</a:t>
            </a:r>
            <a:endParaRPr lang="pt-PT" sz="1600" dirty="0" smtClean="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50000"/>
              </a:spcBef>
            </a:pPr>
            <a:r>
              <a:rPr lang="pt-PT" sz="1600" dirty="0">
                <a:solidFill>
                  <a:schemeClr val="tx1"/>
                </a:solidFill>
                <a:latin typeface="Courier New" charset="0"/>
              </a:rPr>
              <a:t>MACD m1,m2</a:t>
            </a:r>
            <a:endParaRPr lang="en-GB" sz="16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891907" name="Rectangle 3"/>
          <p:cNvSpPr>
            <a:spLocks noChangeArrowheads="1"/>
          </p:cNvSpPr>
          <p:nvPr/>
        </p:nvSpPr>
        <p:spPr bwMode="auto">
          <a:xfrm>
            <a:off x="827088" y="2565400"/>
            <a:ext cx="1600200" cy="1066800"/>
          </a:xfrm>
          <a:prstGeom prst="rect">
            <a:avLst/>
          </a:prstGeom>
          <a:gradFill rotWithShape="1">
            <a:gsLst>
              <a:gs pos="0">
                <a:srgbClr val="CC0066"/>
              </a:gs>
              <a:gs pos="50000">
                <a:srgbClr val="FFFFFF"/>
              </a:gs>
              <a:gs pos="100000">
                <a:srgbClr val="CC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pt-PT" sz="1400" dirty="0" smtClean="0">
                <a:latin typeface="Arial" charset="0"/>
              </a:rPr>
              <a:t>Data </a:t>
            </a:r>
            <a:r>
              <a:rPr lang="pt-PT" sz="1400" dirty="0" err="1" smtClean="0">
                <a:latin typeface="Arial" charset="0"/>
              </a:rPr>
              <a:t>and</a:t>
            </a:r>
            <a:r>
              <a:rPr lang="pt-PT" sz="1400" dirty="0" smtClean="0">
                <a:latin typeface="Arial" charset="0"/>
              </a:rPr>
              <a:t> </a:t>
            </a:r>
            <a:r>
              <a:rPr lang="pt-PT" sz="1400" dirty="0" err="1" smtClean="0">
                <a:latin typeface="Arial" charset="0"/>
              </a:rPr>
              <a:t>Program</a:t>
            </a:r>
            <a:endParaRPr lang="pt-PT" sz="1400" dirty="0"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pt-PT" sz="1400" dirty="0" err="1" smtClean="0">
                <a:latin typeface="Arial" charset="0"/>
              </a:rPr>
              <a:t>Memory</a:t>
            </a:r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1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3962E-194D-EA47-BA6C-350EB00F81E8}" type="slidenum">
              <a:rPr lang="en-US"/>
              <a:pPr/>
              <a:t>16</a:t>
            </a:fld>
            <a:endParaRPr lang="en-US"/>
          </a:p>
        </p:txBody>
      </p:sp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Harvard Architecture – Other Versions</a:t>
            </a:r>
            <a:endParaRPr lang="en-GB" dirty="0"/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 smtClean="0"/>
              <a:t>3 banks of internal memory (1 program + 2 for data, ex: </a:t>
            </a:r>
            <a:r>
              <a:rPr lang="en-GB" sz="3600" dirty="0" err="1" smtClean="0"/>
              <a:t>Motorolas</a:t>
            </a:r>
            <a:r>
              <a:rPr lang="en-GB" sz="3600" dirty="0" smtClean="0"/>
              <a:t>, C30).</a:t>
            </a:r>
          </a:p>
          <a:p>
            <a:pPr>
              <a:lnSpc>
                <a:spcPct val="90000"/>
              </a:lnSpc>
            </a:pPr>
            <a:r>
              <a:rPr lang="en-GB" sz="3600" dirty="0" smtClean="0"/>
              <a:t>Fast Memories – 2 or access by clock cycle - (ex: C30)</a:t>
            </a:r>
          </a:p>
          <a:p>
            <a:pPr>
              <a:lnSpc>
                <a:spcPct val="90000"/>
              </a:lnSpc>
            </a:pPr>
            <a:r>
              <a:rPr lang="en-GB" sz="3600" dirty="0" smtClean="0"/>
              <a:t>Multiport memories- (ex:C50)</a:t>
            </a:r>
          </a:p>
          <a:p>
            <a:pPr>
              <a:lnSpc>
                <a:spcPct val="90000"/>
              </a:lnSpc>
            </a:pPr>
            <a:r>
              <a:rPr lang="en-GB" sz="3600" dirty="0" smtClean="0"/>
              <a:t>Special memory operations</a:t>
            </a:r>
            <a:endParaRPr lang="en-GB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2C2254-0F25-D146-B5A6-46618D755D1D}" type="slidenum">
              <a:rPr lang="en-US"/>
              <a:pPr/>
              <a:t>17</a:t>
            </a:fld>
            <a:endParaRPr lang="en-US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VLIW Architectures</a:t>
            </a:r>
            <a:endParaRPr lang="en-US" dirty="0"/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smtClean="0"/>
              <a:t>Multiple instructions are coded in one long word with 256 bits.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Several parallel buses for high throughput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The VLIW (Very Long Instruction </a:t>
            </a:r>
            <a:r>
              <a:rPr lang="en-GB" sz="2800" dirty="0" err="1" smtClean="0"/>
              <a:t>Word)architectures</a:t>
            </a:r>
            <a:r>
              <a:rPr lang="en-GB" sz="2800" dirty="0" smtClean="0"/>
              <a:t> has several parallel processing units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The compiler has to take care of all the dependencies when distribute the tasks by the </a:t>
            </a:r>
            <a:r>
              <a:rPr lang="en-GB" sz="2800" dirty="0" err="1" smtClean="0"/>
              <a:t>severl</a:t>
            </a:r>
            <a:r>
              <a:rPr lang="en-GB" sz="2800" dirty="0" smtClean="0"/>
              <a:t> processing units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 Very difficult to program in “assembly”.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Main goal: obtain efficient code by programming in C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C104A1-51FB-BE4F-96E5-E2A8FA5D5129}" type="slidenum">
              <a:rPr lang="en-US"/>
              <a:pPr/>
              <a:t>18</a:t>
            </a:fld>
            <a:endParaRPr lang="en-US"/>
          </a:p>
        </p:txBody>
      </p:sp>
      <p:sp>
        <p:nvSpPr>
          <p:cNvPr id="933898" name="Rectangle 10"/>
          <p:cNvSpPr>
            <a:spLocks noChangeArrowheads="1"/>
          </p:cNvSpPr>
          <p:nvPr/>
        </p:nvSpPr>
        <p:spPr bwMode="auto">
          <a:xfrm>
            <a:off x="684213" y="1484313"/>
            <a:ext cx="7775575" cy="4824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38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VLIW Architectures</a:t>
            </a:r>
            <a:endParaRPr lang="pt-PT" dirty="0"/>
          </a:p>
        </p:txBody>
      </p:sp>
      <p:graphicFrame>
        <p:nvGraphicFramePr>
          <p:cNvPr id="933892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500563" y="2205038"/>
          <a:ext cx="403225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5" name="Visio" r:id="rId4" imgW="4249217" imgH="694030" progId="Visio.Drawing.11">
                  <p:embed/>
                </p:oleObj>
              </mc:Choice>
              <mc:Fallback>
                <p:oleObj name="Visio" r:id="rId4" imgW="4249217" imgH="69403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205038"/>
                        <a:ext cx="403225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389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1700213"/>
          <a:ext cx="7488237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6" name="Visio" r:id="rId6" imgW="5503774" imgH="3523488" progId="Visio.Drawing.11">
                  <p:embed/>
                </p:oleObj>
              </mc:Choice>
              <mc:Fallback>
                <p:oleObj name="Visio" r:id="rId6" imgW="5503774" imgH="3523488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00213"/>
                        <a:ext cx="7488237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1DF33-2B84-334F-A8F1-A52F0C67691F}" type="slidenum">
              <a:rPr lang="en-US"/>
              <a:pPr/>
              <a:t>19</a:t>
            </a:fld>
            <a:endParaRPr lang="en-US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VLIW Architectures</a:t>
            </a:r>
            <a:endParaRPr lang="en-US" dirty="0"/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827088" y="2420938"/>
            <a:ext cx="865187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Inst1</a:t>
            </a:r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1692275" y="2420938"/>
            <a:ext cx="865188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Inst2</a:t>
            </a:r>
          </a:p>
        </p:txBody>
      </p:sp>
      <p:sp>
        <p:nvSpPr>
          <p:cNvPr id="929798" name="Rectangle 6"/>
          <p:cNvSpPr>
            <a:spLocks noChangeArrowheads="1"/>
          </p:cNvSpPr>
          <p:nvPr/>
        </p:nvSpPr>
        <p:spPr bwMode="auto">
          <a:xfrm>
            <a:off x="2557463" y="2420938"/>
            <a:ext cx="865187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Inst3</a:t>
            </a:r>
          </a:p>
        </p:txBody>
      </p:sp>
      <p:sp>
        <p:nvSpPr>
          <p:cNvPr id="929799" name="Rectangle 7"/>
          <p:cNvSpPr>
            <a:spLocks noChangeArrowheads="1"/>
          </p:cNvSpPr>
          <p:nvPr/>
        </p:nvSpPr>
        <p:spPr bwMode="auto">
          <a:xfrm>
            <a:off x="3422650" y="2420938"/>
            <a:ext cx="865188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Inst4</a:t>
            </a:r>
          </a:p>
        </p:txBody>
      </p:sp>
      <p:sp>
        <p:nvSpPr>
          <p:cNvPr id="929800" name="Rectangle 8"/>
          <p:cNvSpPr>
            <a:spLocks noChangeArrowheads="1"/>
          </p:cNvSpPr>
          <p:nvPr/>
        </p:nvSpPr>
        <p:spPr bwMode="auto">
          <a:xfrm>
            <a:off x="4287838" y="2420938"/>
            <a:ext cx="865187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Inst5</a:t>
            </a:r>
          </a:p>
        </p:txBody>
      </p:sp>
      <p:sp>
        <p:nvSpPr>
          <p:cNvPr id="929801" name="Rectangle 9"/>
          <p:cNvSpPr>
            <a:spLocks noChangeArrowheads="1"/>
          </p:cNvSpPr>
          <p:nvPr/>
        </p:nvSpPr>
        <p:spPr bwMode="auto">
          <a:xfrm>
            <a:off x="5153025" y="2420938"/>
            <a:ext cx="865188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Inst6</a:t>
            </a:r>
          </a:p>
        </p:txBody>
      </p:sp>
      <p:sp>
        <p:nvSpPr>
          <p:cNvPr id="929802" name="Rectangle 10"/>
          <p:cNvSpPr>
            <a:spLocks noChangeArrowheads="1"/>
          </p:cNvSpPr>
          <p:nvPr/>
        </p:nvSpPr>
        <p:spPr bwMode="auto">
          <a:xfrm>
            <a:off x="6018213" y="2420938"/>
            <a:ext cx="865187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Inst7</a:t>
            </a:r>
          </a:p>
        </p:txBody>
      </p:sp>
      <p:sp>
        <p:nvSpPr>
          <p:cNvPr id="929803" name="Rectangle 11"/>
          <p:cNvSpPr>
            <a:spLocks noChangeArrowheads="1"/>
          </p:cNvSpPr>
          <p:nvPr/>
        </p:nvSpPr>
        <p:spPr bwMode="auto">
          <a:xfrm>
            <a:off x="6883400" y="2420938"/>
            <a:ext cx="865188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Inst8</a:t>
            </a:r>
          </a:p>
        </p:txBody>
      </p:sp>
      <p:sp>
        <p:nvSpPr>
          <p:cNvPr id="929804" name="Rectangle 12"/>
          <p:cNvSpPr>
            <a:spLocks noChangeArrowheads="1"/>
          </p:cNvSpPr>
          <p:nvPr/>
        </p:nvSpPr>
        <p:spPr bwMode="auto">
          <a:xfrm>
            <a:off x="827088" y="3789363"/>
            <a:ext cx="865187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L1</a:t>
            </a:r>
          </a:p>
        </p:txBody>
      </p:sp>
      <p:sp>
        <p:nvSpPr>
          <p:cNvPr id="929805" name="Rectangle 13"/>
          <p:cNvSpPr>
            <a:spLocks noChangeArrowheads="1"/>
          </p:cNvSpPr>
          <p:nvPr/>
        </p:nvSpPr>
        <p:spPr bwMode="auto">
          <a:xfrm>
            <a:off x="1692275" y="3789363"/>
            <a:ext cx="865188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S1</a:t>
            </a:r>
          </a:p>
        </p:txBody>
      </p:sp>
      <p:sp>
        <p:nvSpPr>
          <p:cNvPr id="929806" name="Rectangle 14"/>
          <p:cNvSpPr>
            <a:spLocks noChangeArrowheads="1"/>
          </p:cNvSpPr>
          <p:nvPr/>
        </p:nvSpPr>
        <p:spPr bwMode="auto">
          <a:xfrm>
            <a:off x="2557463" y="3789363"/>
            <a:ext cx="865187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M1</a:t>
            </a:r>
          </a:p>
        </p:txBody>
      </p:sp>
      <p:sp>
        <p:nvSpPr>
          <p:cNvPr id="929807" name="Rectangle 15"/>
          <p:cNvSpPr>
            <a:spLocks noChangeArrowheads="1"/>
          </p:cNvSpPr>
          <p:nvPr/>
        </p:nvSpPr>
        <p:spPr bwMode="auto">
          <a:xfrm>
            <a:off x="3422650" y="3789363"/>
            <a:ext cx="865188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D1</a:t>
            </a:r>
          </a:p>
        </p:txBody>
      </p:sp>
      <p:sp>
        <p:nvSpPr>
          <p:cNvPr id="929808" name="Rectangle 16"/>
          <p:cNvSpPr>
            <a:spLocks noChangeArrowheads="1"/>
          </p:cNvSpPr>
          <p:nvPr/>
        </p:nvSpPr>
        <p:spPr bwMode="auto">
          <a:xfrm>
            <a:off x="4287838" y="3789363"/>
            <a:ext cx="865187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L2</a:t>
            </a:r>
          </a:p>
        </p:txBody>
      </p:sp>
      <p:sp>
        <p:nvSpPr>
          <p:cNvPr id="929809" name="Rectangle 17"/>
          <p:cNvSpPr>
            <a:spLocks noChangeArrowheads="1"/>
          </p:cNvSpPr>
          <p:nvPr/>
        </p:nvSpPr>
        <p:spPr bwMode="auto">
          <a:xfrm>
            <a:off x="5153025" y="3789363"/>
            <a:ext cx="865188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S2</a:t>
            </a:r>
          </a:p>
        </p:txBody>
      </p:sp>
      <p:sp>
        <p:nvSpPr>
          <p:cNvPr id="929810" name="Rectangle 18"/>
          <p:cNvSpPr>
            <a:spLocks noChangeArrowheads="1"/>
          </p:cNvSpPr>
          <p:nvPr/>
        </p:nvSpPr>
        <p:spPr bwMode="auto">
          <a:xfrm>
            <a:off x="6018213" y="3789363"/>
            <a:ext cx="865187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M2</a:t>
            </a:r>
          </a:p>
        </p:txBody>
      </p:sp>
      <p:sp>
        <p:nvSpPr>
          <p:cNvPr id="929811" name="Rectangle 19"/>
          <p:cNvSpPr>
            <a:spLocks noChangeArrowheads="1"/>
          </p:cNvSpPr>
          <p:nvPr/>
        </p:nvSpPr>
        <p:spPr bwMode="auto">
          <a:xfrm>
            <a:off x="6883400" y="3789363"/>
            <a:ext cx="865188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D2</a:t>
            </a:r>
          </a:p>
        </p:txBody>
      </p:sp>
      <p:sp>
        <p:nvSpPr>
          <p:cNvPr id="929812" name="AutoShape 20"/>
          <p:cNvSpPr>
            <a:spLocks noChangeArrowheads="1"/>
          </p:cNvSpPr>
          <p:nvPr/>
        </p:nvSpPr>
        <p:spPr bwMode="auto">
          <a:xfrm>
            <a:off x="1187450" y="2924175"/>
            <a:ext cx="215900" cy="865188"/>
          </a:xfrm>
          <a:prstGeom prst="downArrow">
            <a:avLst>
              <a:gd name="adj1" fmla="val 50000"/>
              <a:gd name="adj2" fmla="val 10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9813" name="AutoShape 21"/>
          <p:cNvSpPr>
            <a:spLocks noChangeArrowheads="1"/>
          </p:cNvSpPr>
          <p:nvPr/>
        </p:nvSpPr>
        <p:spPr bwMode="auto">
          <a:xfrm>
            <a:off x="2051050" y="2924175"/>
            <a:ext cx="215900" cy="865188"/>
          </a:xfrm>
          <a:prstGeom prst="downArrow">
            <a:avLst>
              <a:gd name="adj1" fmla="val 50000"/>
              <a:gd name="adj2" fmla="val 10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9814" name="AutoShape 22"/>
          <p:cNvSpPr>
            <a:spLocks noChangeArrowheads="1"/>
          </p:cNvSpPr>
          <p:nvPr/>
        </p:nvSpPr>
        <p:spPr bwMode="auto">
          <a:xfrm>
            <a:off x="2914650" y="2924175"/>
            <a:ext cx="215900" cy="865188"/>
          </a:xfrm>
          <a:prstGeom prst="downArrow">
            <a:avLst>
              <a:gd name="adj1" fmla="val 50000"/>
              <a:gd name="adj2" fmla="val 10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9815" name="AutoShape 23"/>
          <p:cNvSpPr>
            <a:spLocks noChangeArrowheads="1"/>
          </p:cNvSpPr>
          <p:nvPr/>
        </p:nvSpPr>
        <p:spPr bwMode="auto">
          <a:xfrm>
            <a:off x="3778250" y="2924175"/>
            <a:ext cx="215900" cy="865188"/>
          </a:xfrm>
          <a:prstGeom prst="downArrow">
            <a:avLst>
              <a:gd name="adj1" fmla="val 50000"/>
              <a:gd name="adj2" fmla="val 10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9816" name="AutoShape 24"/>
          <p:cNvSpPr>
            <a:spLocks noChangeArrowheads="1"/>
          </p:cNvSpPr>
          <p:nvPr/>
        </p:nvSpPr>
        <p:spPr bwMode="auto">
          <a:xfrm>
            <a:off x="4643438" y="2924175"/>
            <a:ext cx="215900" cy="865188"/>
          </a:xfrm>
          <a:prstGeom prst="downArrow">
            <a:avLst>
              <a:gd name="adj1" fmla="val 50000"/>
              <a:gd name="adj2" fmla="val 10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9817" name="AutoShape 25"/>
          <p:cNvSpPr>
            <a:spLocks noChangeArrowheads="1"/>
          </p:cNvSpPr>
          <p:nvPr/>
        </p:nvSpPr>
        <p:spPr bwMode="auto">
          <a:xfrm>
            <a:off x="5507038" y="2924175"/>
            <a:ext cx="215900" cy="865188"/>
          </a:xfrm>
          <a:prstGeom prst="downArrow">
            <a:avLst>
              <a:gd name="adj1" fmla="val 50000"/>
              <a:gd name="adj2" fmla="val 10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9818" name="AutoShape 26"/>
          <p:cNvSpPr>
            <a:spLocks noChangeArrowheads="1"/>
          </p:cNvSpPr>
          <p:nvPr/>
        </p:nvSpPr>
        <p:spPr bwMode="auto">
          <a:xfrm>
            <a:off x="6370638" y="2924175"/>
            <a:ext cx="215900" cy="865188"/>
          </a:xfrm>
          <a:prstGeom prst="downArrow">
            <a:avLst>
              <a:gd name="adj1" fmla="val 50000"/>
              <a:gd name="adj2" fmla="val 10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9819" name="AutoShape 27"/>
          <p:cNvSpPr>
            <a:spLocks noChangeArrowheads="1"/>
          </p:cNvSpPr>
          <p:nvPr/>
        </p:nvSpPr>
        <p:spPr bwMode="auto">
          <a:xfrm>
            <a:off x="7235825" y="2924175"/>
            <a:ext cx="215900" cy="865188"/>
          </a:xfrm>
          <a:prstGeom prst="downArrow">
            <a:avLst>
              <a:gd name="adj1" fmla="val 50000"/>
              <a:gd name="adj2" fmla="val 10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33400" y="3429000"/>
            <a:ext cx="7704138" cy="2905125"/>
            <a:chOff x="340" y="2115"/>
            <a:chExt cx="4853" cy="1830"/>
          </a:xfrm>
        </p:grpSpPr>
        <p:sp>
          <p:nvSpPr>
            <p:cNvPr id="929820" name="Line 28"/>
            <p:cNvSpPr>
              <a:spLocks noChangeShapeType="1"/>
            </p:cNvSpPr>
            <p:nvPr/>
          </p:nvSpPr>
          <p:spPr bwMode="auto">
            <a:xfrm>
              <a:off x="884" y="2750"/>
              <a:ext cx="862" cy="90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lg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822" name="Text Box 30"/>
            <p:cNvSpPr txBox="1">
              <a:spLocks noChangeArrowheads="1"/>
            </p:cNvSpPr>
            <p:nvPr/>
          </p:nvSpPr>
          <p:spPr bwMode="auto">
            <a:xfrm>
              <a:off x="839" y="3657"/>
              <a:ext cx="2268" cy="288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Processing Units</a:t>
              </a:r>
              <a:endParaRPr lang="en-US" dirty="0"/>
            </a:p>
          </p:txBody>
        </p:sp>
        <p:sp>
          <p:nvSpPr>
            <p:cNvPr id="929823" name="Oval 31"/>
            <p:cNvSpPr>
              <a:spLocks noChangeArrowheads="1"/>
            </p:cNvSpPr>
            <p:nvPr/>
          </p:nvSpPr>
          <p:spPr bwMode="auto">
            <a:xfrm>
              <a:off x="340" y="2115"/>
              <a:ext cx="4853" cy="8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68313" y="1916113"/>
            <a:ext cx="8208962" cy="3919538"/>
            <a:chOff x="295" y="1207"/>
            <a:chExt cx="5171" cy="2469"/>
          </a:xfrm>
        </p:grpSpPr>
        <p:sp>
          <p:nvSpPr>
            <p:cNvPr id="929826" name="Line 34"/>
            <p:cNvSpPr>
              <a:spLocks noChangeShapeType="1"/>
            </p:cNvSpPr>
            <p:nvPr/>
          </p:nvSpPr>
          <p:spPr bwMode="auto">
            <a:xfrm flipH="1">
              <a:off x="4558" y="1842"/>
              <a:ext cx="136" cy="154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lg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827" name="Text Box 35"/>
            <p:cNvSpPr txBox="1">
              <a:spLocks noChangeArrowheads="1"/>
            </p:cNvSpPr>
            <p:nvPr/>
          </p:nvSpPr>
          <p:spPr bwMode="auto">
            <a:xfrm>
              <a:off x="3606" y="3385"/>
              <a:ext cx="1860" cy="29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8</a:t>
              </a:r>
              <a:r>
                <a:rPr lang="en-US" dirty="0" smtClean="0"/>
                <a:t> instruction of 32 </a:t>
              </a:r>
              <a:r>
                <a:rPr lang="en-US" dirty="0"/>
                <a:t>bits</a:t>
              </a:r>
            </a:p>
          </p:txBody>
        </p:sp>
        <p:sp>
          <p:nvSpPr>
            <p:cNvPr id="929828" name="Oval 36"/>
            <p:cNvSpPr>
              <a:spLocks noChangeArrowheads="1"/>
            </p:cNvSpPr>
            <p:nvPr/>
          </p:nvSpPr>
          <p:spPr bwMode="auto">
            <a:xfrm>
              <a:off x="295" y="1207"/>
              <a:ext cx="4853" cy="8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4E7F6C-F483-0649-9C32-269625962AFF}" type="slidenum">
              <a:rPr lang="en-US"/>
              <a:pPr/>
              <a:t>2</a:t>
            </a:fld>
            <a:endParaRPr lang="en-US"/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Summary</a:t>
            </a:r>
            <a:endParaRPr lang="pt-PT" dirty="0"/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Main DSP companies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Brief Introduction to the </a:t>
            </a:r>
            <a:r>
              <a:rPr lang="en-GB" dirty="0" err="1" smtClean="0"/>
              <a:t>DSPs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The dot product on the architecture of the </a:t>
            </a:r>
            <a:r>
              <a:rPr lang="en-GB" dirty="0" err="1" smtClean="0"/>
              <a:t>DSPs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The Harvard architecture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The  VLIW and the SIMD architectures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The evolution of the </a:t>
            </a:r>
            <a:r>
              <a:rPr lang="en-GB" dirty="0" err="1" smtClean="0"/>
              <a:t>DSPs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The CELL </a:t>
            </a:r>
            <a:r>
              <a:rPr lang="en-GB" dirty="0" smtClean="0"/>
              <a:t>processor</a:t>
            </a:r>
          </a:p>
          <a:p>
            <a:pPr>
              <a:lnSpc>
                <a:spcPct val="90000"/>
              </a:lnSpc>
            </a:pPr>
            <a:r>
              <a:rPr lang="en-GB" dirty="0"/>
              <a:t>The roles of FPGAs and DSPs on SDR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6E32B-6470-B244-961A-2916207C7A2F}" type="slidenum">
              <a:rPr lang="en-US"/>
              <a:pPr/>
              <a:t>20</a:t>
            </a:fld>
            <a:endParaRPr lang="en-US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SIMD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SIMD - Single Instruction Multiple Data</a:t>
            </a:r>
          </a:p>
          <a:p>
            <a:r>
              <a:rPr lang="en-GB" sz="2800" dirty="0" smtClean="0"/>
              <a:t>The processor executes the same operation on multiple data</a:t>
            </a:r>
          </a:p>
          <a:p>
            <a:r>
              <a:rPr lang="en-GB" sz="2800" dirty="0" smtClean="0"/>
              <a:t>One multiplier of 64 bits can perform 4 </a:t>
            </a:r>
            <a:r>
              <a:rPr lang="en-GB" sz="2800" dirty="0" err="1" smtClean="0"/>
              <a:t>mul</a:t>
            </a:r>
            <a:r>
              <a:rPr lang="en-GB" sz="2800" dirty="0" smtClean="0"/>
              <a:t> of 16bits</a:t>
            </a:r>
          </a:p>
          <a:p>
            <a:r>
              <a:rPr lang="en-GB" sz="2800" dirty="0" smtClean="0"/>
              <a:t>Efficient use of the resources</a:t>
            </a:r>
          </a:p>
          <a:p>
            <a:r>
              <a:rPr lang="en-GB" sz="2800" dirty="0" smtClean="0"/>
              <a:t>Difficult to program and requires an organized data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2793F7-8E2A-C34D-9031-AD2953FD80C2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Processors Using SIMD</a:t>
            </a:r>
            <a:endParaRPr lang="en-GB" sz="4000"/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000" dirty="0" smtClean="0"/>
              <a:t>TMS320C6000 </a:t>
            </a:r>
            <a:r>
              <a:rPr lang="en-GB" sz="4000" dirty="0" err="1" smtClean="0"/>
              <a:t>da</a:t>
            </a:r>
            <a:r>
              <a:rPr lang="en-GB" sz="4000" dirty="0" smtClean="0"/>
              <a:t> Texas Instruments</a:t>
            </a:r>
          </a:p>
          <a:p>
            <a:r>
              <a:rPr lang="en-GB" sz="4000" dirty="0" err="1" smtClean="0"/>
              <a:t>TigerSHARC</a:t>
            </a:r>
            <a:r>
              <a:rPr lang="en-GB" sz="4000" dirty="0" smtClean="0"/>
              <a:t> </a:t>
            </a:r>
            <a:r>
              <a:rPr lang="en-GB" sz="4000" dirty="0" err="1" smtClean="0"/>
              <a:t>da</a:t>
            </a:r>
            <a:r>
              <a:rPr lang="en-GB" sz="4000" dirty="0" smtClean="0"/>
              <a:t> </a:t>
            </a:r>
            <a:r>
              <a:rPr lang="en-GB" sz="4000" dirty="0" err="1" smtClean="0"/>
              <a:t>Analog</a:t>
            </a:r>
            <a:r>
              <a:rPr lang="en-GB" sz="4000" dirty="0" smtClean="0"/>
              <a:t> Devices</a:t>
            </a:r>
          </a:p>
          <a:p>
            <a:r>
              <a:rPr lang="en-GB" sz="4000" dirty="0" err="1" smtClean="0"/>
              <a:t>BlackFin</a:t>
            </a:r>
            <a:r>
              <a:rPr lang="en-GB" sz="4000" dirty="0" smtClean="0"/>
              <a:t> from </a:t>
            </a:r>
            <a:r>
              <a:rPr lang="en-GB" sz="4000" dirty="0" err="1" smtClean="0"/>
              <a:t>Analog</a:t>
            </a:r>
            <a:r>
              <a:rPr lang="en-GB" sz="4000" dirty="0" smtClean="0"/>
              <a:t> Devices</a:t>
            </a:r>
          </a:p>
          <a:p>
            <a:r>
              <a:rPr lang="en-GB" sz="4000" dirty="0" smtClean="0"/>
              <a:t>Intel Pentium (MMX)</a:t>
            </a:r>
          </a:p>
          <a:p>
            <a:r>
              <a:rPr lang="en-GB" sz="4000" dirty="0" smtClean="0"/>
              <a:t>Power PC (</a:t>
            </a:r>
            <a:r>
              <a:rPr lang="en-GB" sz="4000" dirty="0" err="1" smtClean="0"/>
              <a:t>AltiVec</a:t>
            </a:r>
            <a:r>
              <a:rPr lang="en-GB" sz="4000" dirty="0" smtClean="0"/>
              <a:t>)</a:t>
            </a:r>
          </a:p>
          <a:p>
            <a:endParaRPr lang="en-GB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CED25B-1478-DD48-AECA-A8471208E1AD}" type="slidenum">
              <a:rPr lang="en-US"/>
              <a:pPr/>
              <a:t>22</a:t>
            </a:fld>
            <a:endParaRPr lang="en-US"/>
          </a:p>
        </p:txBody>
      </p:sp>
      <p:sp>
        <p:nvSpPr>
          <p:cNvPr id="937990" name="Rectangle 6"/>
          <p:cNvSpPr>
            <a:spLocks noChangeArrowheads="1"/>
          </p:cNvSpPr>
          <p:nvPr/>
        </p:nvSpPr>
        <p:spPr bwMode="auto">
          <a:xfrm>
            <a:off x="684213" y="1484313"/>
            <a:ext cx="7775575" cy="4824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SIMD</a:t>
            </a:r>
          </a:p>
        </p:txBody>
      </p:sp>
      <p:graphicFrame>
        <p:nvGraphicFramePr>
          <p:cNvPr id="93798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084263" y="1530350"/>
          <a:ext cx="7045325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8" name="Visio" r:id="rId4" imgW="4943551" imgH="3352800" progId="Visio.Drawing.11">
                  <p:embed/>
                </p:oleObj>
              </mc:Choice>
              <mc:Fallback>
                <p:oleObj name="Visio" r:id="rId4" imgW="4943551" imgH="335280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1530350"/>
                        <a:ext cx="7045325" cy="477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95A57-399B-DF40-ADB0-F5CF84308C5B}" type="slidenum">
              <a:rPr lang="en-US"/>
              <a:pPr/>
              <a:t>23</a:t>
            </a:fld>
            <a:endParaRPr lang="en-US"/>
          </a:p>
        </p:txBody>
      </p:sp>
      <p:sp>
        <p:nvSpPr>
          <p:cNvPr id="941058" name="Rectangle 2"/>
          <p:cNvSpPr>
            <a:spLocks noChangeArrowheads="1"/>
          </p:cNvSpPr>
          <p:nvPr/>
        </p:nvSpPr>
        <p:spPr bwMode="auto">
          <a:xfrm>
            <a:off x="684213" y="1484313"/>
            <a:ext cx="7775575" cy="4824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SIMD + VLIW– TigerSHARC</a:t>
            </a:r>
          </a:p>
        </p:txBody>
      </p:sp>
      <p:graphicFrame>
        <p:nvGraphicFramePr>
          <p:cNvPr id="9410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084263" y="1484313"/>
          <a:ext cx="7045325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6" name="Visio" r:id="rId4" imgW="4943551" imgH="3352800" progId="Visio.Drawing.11">
                  <p:embed/>
                </p:oleObj>
              </mc:Choice>
              <mc:Fallback>
                <p:oleObj name="Visio" r:id="rId4" imgW="4943551" imgH="335280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1484313"/>
                        <a:ext cx="7045325" cy="477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7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Looking Inside the </a:t>
            </a:r>
            <a:r>
              <a:rPr lang="en-GB" sz="4000" dirty="0" err="1" smtClean="0"/>
              <a:t>DSPs</a:t>
            </a:r>
            <a:endParaRPr lang="en-GB" sz="4000" dirty="0"/>
          </a:p>
        </p:txBody>
      </p:sp>
      <p:sp>
        <p:nvSpPr>
          <p:cNvPr id="909318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smtClean="0"/>
              <a:t>The main DSP inovations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9B25FF-4732-FE4D-AAFF-1EC29B4CD2DC}" type="slidenum">
              <a:rPr lang="en-US"/>
              <a:pPr/>
              <a:t>25</a:t>
            </a:fld>
            <a:endParaRPr lang="en-US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1981 – TMS320C10</a:t>
            </a:r>
            <a:r>
              <a:rPr lang="en-US" dirty="0" smtClean="0"/>
              <a:t> from </a:t>
            </a:r>
            <a:r>
              <a:rPr lang="en-US" dirty="0"/>
              <a:t>TI</a:t>
            </a:r>
          </a:p>
        </p:txBody>
      </p:sp>
      <p:pic>
        <p:nvPicPr>
          <p:cNvPr id="914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628775"/>
            <a:ext cx="8569325" cy="481965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B25776-DD89-464F-9D1B-CAF57EF1A31A}" type="slidenum">
              <a:rPr lang="en-US"/>
              <a:pPr/>
              <a:t>26</a:t>
            </a:fld>
            <a:endParaRPr lang="en-US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1981 – TMS320C10</a:t>
            </a:r>
            <a:r>
              <a:rPr lang="en-US" dirty="0" smtClean="0"/>
              <a:t> from TI</a:t>
            </a:r>
            <a:endParaRPr lang="en-US" dirty="0"/>
          </a:p>
        </p:txBody>
      </p:sp>
      <p:pic>
        <p:nvPicPr>
          <p:cNvPr id="916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557338"/>
            <a:ext cx="6191250" cy="5367337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09F382-61F4-F044-A59D-1D09F9FC7654}" type="slidenum">
              <a:rPr lang="en-US"/>
              <a:pPr/>
              <a:t>27</a:t>
            </a:fld>
            <a:endParaRPr lang="en-US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1986 – ADSP 2100</a:t>
            </a:r>
            <a:r>
              <a:rPr lang="en-US" dirty="0" smtClean="0"/>
              <a:t> from AD</a:t>
            </a:r>
            <a:endParaRPr lang="en-US" dirty="0"/>
          </a:p>
        </p:txBody>
      </p:sp>
      <p:pic>
        <p:nvPicPr>
          <p:cNvPr id="924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1628775"/>
            <a:ext cx="8893175" cy="4651375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D5C0F-CC05-DD4C-B9D1-C893C6C49BB9}" type="slidenum">
              <a:rPr lang="en-US"/>
              <a:pPr/>
              <a:t>28</a:t>
            </a:fld>
            <a:endParaRPr lang="en-US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1987 – DSP56001</a:t>
            </a:r>
            <a:r>
              <a:rPr lang="en-US" dirty="0" smtClean="0"/>
              <a:t> from Motorola</a:t>
            </a:r>
            <a:endParaRPr lang="en-US" dirty="0"/>
          </a:p>
        </p:txBody>
      </p:sp>
      <p:pic>
        <p:nvPicPr>
          <p:cNvPr id="918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557338"/>
            <a:ext cx="7056438" cy="5210175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1E1545-43EE-FE49-A69D-EC28366104A0}" type="slidenum">
              <a:rPr lang="en-US"/>
              <a:pPr/>
              <a:t>29</a:t>
            </a:fld>
            <a:endParaRPr lang="en-US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1988 – TMS320C30</a:t>
            </a:r>
            <a:r>
              <a:rPr lang="en-US" dirty="0" smtClean="0"/>
              <a:t> from </a:t>
            </a:r>
            <a:r>
              <a:rPr lang="en-US" dirty="0"/>
              <a:t>TI</a:t>
            </a:r>
          </a:p>
        </p:txBody>
      </p:sp>
      <p:pic>
        <p:nvPicPr>
          <p:cNvPr id="920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43088"/>
            <a:ext cx="9144000" cy="4106862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0E86E-8236-1042-861C-3E68DDDB227D}" type="slidenum">
              <a:rPr lang="en-US"/>
              <a:pPr/>
              <a:t>3</a:t>
            </a:fld>
            <a:endParaRPr lang="en-US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Main</a:t>
            </a:r>
            <a:r>
              <a:rPr lang="pt-PT" dirty="0" smtClean="0"/>
              <a:t> DSP </a:t>
            </a:r>
            <a:r>
              <a:rPr lang="pt-PT" dirty="0" err="1" smtClean="0"/>
              <a:t>Producers</a:t>
            </a:r>
            <a:endParaRPr lang="en-GB" dirty="0"/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/>
              <a:t>Texas Instruments (</a:t>
            </a:r>
            <a:r>
              <a:rPr lang="pt-PT">
                <a:hlinkClick r:id="rId3"/>
              </a:rPr>
              <a:t>www.ti.com</a:t>
            </a:r>
            <a:r>
              <a:rPr lang="pt-PT"/>
              <a:t>)</a:t>
            </a:r>
          </a:p>
          <a:p>
            <a:pPr lvl="1">
              <a:lnSpc>
                <a:spcPct val="90000"/>
              </a:lnSpc>
            </a:pPr>
            <a:r>
              <a:rPr lang="pt-PT" sz="1800"/>
              <a:t>TMS320: C1x,C2x,C5X;C80;C60</a:t>
            </a:r>
          </a:p>
          <a:p>
            <a:pPr>
              <a:lnSpc>
                <a:spcPct val="90000"/>
              </a:lnSpc>
            </a:pPr>
            <a:r>
              <a:rPr lang="pt-PT"/>
              <a:t>Analog Devices (</a:t>
            </a:r>
            <a:r>
              <a:rPr lang="pt-PT">
                <a:hlinkClick r:id="rId4"/>
              </a:rPr>
              <a:t>www.analog.com/dsp</a:t>
            </a:r>
            <a:r>
              <a:rPr lang="pt-PT"/>
              <a:t>)</a:t>
            </a:r>
          </a:p>
          <a:p>
            <a:pPr lvl="1">
              <a:lnSpc>
                <a:spcPct val="90000"/>
              </a:lnSpc>
            </a:pPr>
            <a:r>
              <a:rPr lang="pt-PT" sz="2000"/>
              <a:t>ADSP-21xx (SHARC)</a:t>
            </a:r>
          </a:p>
          <a:p>
            <a:pPr>
              <a:lnSpc>
                <a:spcPct val="90000"/>
              </a:lnSpc>
            </a:pPr>
            <a:r>
              <a:rPr lang="pt-PT"/>
              <a:t>AT&amp;T(</a:t>
            </a:r>
            <a:r>
              <a:rPr lang="pt-PT">
                <a:hlinkClick r:id="rId5"/>
              </a:rPr>
              <a:t>www.lucent.com</a:t>
            </a:r>
            <a:r>
              <a:rPr lang="pt-PT"/>
              <a:t>)</a:t>
            </a:r>
          </a:p>
          <a:p>
            <a:pPr lvl="1">
              <a:lnSpc>
                <a:spcPct val="90000"/>
              </a:lnSpc>
            </a:pPr>
            <a:r>
              <a:rPr lang="pt-PT" sz="2000"/>
              <a:t>DSP16xx;DSP32xx</a:t>
            </a:r>
          </a:p>
          <a:p>
            <a:pPr>
              <a:lnSpc>
                <a:spcPct val="90000"/>
              </a:lnSpc>
            </a:pPr>
            <a:r>
              <a:rPr lang="pt-PT"/>
              <a:t>Motorola (</a:t>
            </a:r>
            <a:r>
              <a:rPr lang="pt-PT">
                <a:hlinkClick r:id="rId6"/>
              </a:rPr>
              <a:t>www.motorola.com</a:t>
            </a:r>
            <a:r>
              <a:rPr lang="pt-PT"/>
              <a:t>)</a:t>
            </a:r>
          </a:p>
          <a:p>
            <a:pPr lvl="1">
              <a:lnSpc>
                <a:spcPct val="90000"/>
              </a:lnSpc>
            </a:pPr>
            <a:r>
              <a:rPr lang="pt-PT" sz="2000"/>
              <a:t>DSP561xx,DSP5600xx,DSP96xx</a:t>
            </a:r>
          </a:p>
          <a:p>
            <a:pPr>
              <a:lnSpc>
                <a:spcPct val="90000"/>
              </a:lnSpc>
            </a:pPr>
            <a:r>
              <a:rPr lang="pt-PT"/>
              <a:t>NEC, Zoran etc.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66984A-77E7-1244-AA3A-569004D63A9A}" type="slidenum">
              <a:rPr lang="en-US"/>
              <a:pPr/>
              <a:t>30</a:t>
            </a:fld>
            <a:endParaRPr lang="en-US"/>
          </a:p>
        </p:txBody>
      </p:sp>
      <p:sp>
        <p:nvSpPr>
          <p:cNvPr id="922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1988 – TMS320C30</a:t>
            </a:r>
            <a:r>
              <a:rPr lang="en-US" dirty="0" smtClean="0"/>
              <a:t> from </a:t>
            </a:r>
            <a:r>
              <a:rPr lang="en-US" dirty="0"/>
              <a:t>TI</a:t>
            </a:r>
          </a:p>
        </p:txBody>
      </p:sp>
      <p:pic>
        <p:nvPicPr>
          <p:cNvPr id="922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36625" y="1557338"/>
            <a:ext cx="7019925" cy="5343525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F390A-345D-0D40-9031-77260D375CD4}" type="slidenum">
              <a:rPr lang="en-US"/>
              <a:pPr/>
              <a:t>31</a:t>
            </a:fld>
            <a:endParaRPr lang="en-US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1994 – TMS320C80</a:t>
            </a:r>
            <a:endParaRPr lang="en-US"/>
          </a:p>
        </p:txBody>
      </p:sp>
      <p:pic>
        <p:nvPicPr>
          <p:cNvPr id="9461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719263"/>
            <a:ext cx="8208963" cy="5138737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395FDA-3343-7640-9A72-4382657F2885}" type="slidenum">
              <a:rPr lang="en-US"/>
              <a:pPr/>
              <a:t>32</a:t>
            </a:fld>
            <a:endParaRPr lang="en-US"/>
          </a:p>
        </p:txBody>
      </p:sp>
      <p:sp>
        <p:nvSpPr>
          <p:cNvPr id="926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1996 – TMS320C6000</a:t>
            </a:r>
            <a:r>
              <a:rPr lang="en-US" dirty="0" smtClean="0"/>
              <a:t> from </a:t>
            </a:r>
            <a:r>
              <a:rPr lang="en-US" dirty="0"/>
              <a:t>TI</a:t>
            </a:r>
          </a:p>
        </p:txBody>
      </p:sp>
      <p:pic>
        <p:nvPicPr>
          <p:cNvPr id="92672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92238"/>
            <a:ext cx="9144000" cy="50847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C6700-A1D3-5E49-B767-CDBA85AB8445}" type="slidenum">
              <a:rPr lang="en-US"/>
              <a:pPr/>
              <a:t>33</a:t>
            </a:fld>
            <a:endParaRPr lang="en-US"/>
          </a:p>
        </p:txBody>
      </p:sp>
      <p:sp>
        <p:nvSpPr>
          <p:cNvPr id="8560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 – BLACKFIN</a:t>
            </a:r>
            <a:r>
              <a:rPr lang="en-US" dirty="0" smtClean="0"/>
              <a:t> from </a:t>
            </a:r>
            <a:r>
              <a:rPr lang="en-US" dirty="0"/>
              <a:t>AD</a:t>
            </a:r>
          </a:p>
        </p:txBody>
      </p:sp>
      <p:pic>
        <p:nvPicPr>
          <p:cNvPr id="85607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066800"/>
            <a:ext cx="6913562" cy="5859463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E8ECB-833D-8D48-A4E9-43DBA5DAEDBC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Future – Dual Core (</a:t>
            </a:r>
            <a:r>
              <a:rPr lang="en-GB" sz="4000" dirty="0" err="1" smtClean="0"/>
              <a:t>Analog</a:t>
            </a:r>
            <a:r>
              <a:rPr lang="en-GB" sz="4000" dirty="0" smtClean="0"/>
              <a:t> Devices)</a:t>
            </a:r>
            <a:endParaRPr lang="en-GB" sz="4000" dirty="0"/>
          </a:p>
        </p:txBody>
      </p:sp>
      <p:pic>
        <p:nvPicPr>
          <p:cNvPr id="9482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849438"/>
            <a:ext cx="7772400" cy="4168775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Future – Multicore Texas Instruments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2889" r="-42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689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390F3-6282-9D4A-A897-98AB4F54ECF8}" type="slidenum">
              <a:rPr lang="en-US"/>
              <a:pPr/>
              <a:t>36</a:t>
            </a:fld>
            <a:endParaRPr 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 smtClean="0"/>
              <a:t>Cell</a:t>
            </a:r>
            <a:r>
              <a:rPr lang="pt-PT" sz="4000" dirty="0" smtClean="0"/>
              <a:t> </a:t>
            </a:r>
            <a:r>
              <a:rPr lang="pt-PT" sz="4000" dirty="0"/>
              <a:t>(IBM, Sony e Toshiba)</a:t>
            </a:r>
            <a:endParaRPr lang="en-US" sz="4000" dirty="0"/>
          </a:p>
        </p:txBody>
      </p:sp>
      <p:pic>
        <p:nvPicPr>
          <p:cNvPr id="949253" name="Picture 5" descr="The image “http://www.blachford.info/computer/Cells/Cell_Arch.gif” cannot be displayed, because it contains errors.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557338"/>
            <a:ext cx="6408737" cy="5108575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4F54B-0B58-2540-A0B8-E87D216A28B7}" type="slidenum">
              <a:rPr lang="en-US"/>
              <a:pPr/>
              <a:t>37</a:t>
            </a:fld>
            <a:endParaRPr lang="en-US"/>
          </a:p>
        </p:txBody>
      </p:sp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 smtClean="0"/>
              <a:t>Cell</a:t>
            </a:r>
            <a:r>
              <a:rPr lang="pt-PT" sz="4000" dirty="0" smtClean="0"/>
              <a:t> </a:t>
            </a:r>
            <a:r>
              <a:rPr lang="pt-PT" sz="4000" dirty="0"/>
              <a:t>(IBM, Sony e Toshiba)</a:t>
            </a:r>
            <a:endParaRPr lang="en-US" sz="4000" dirty="0"/>
          </a:p>
        </p:txBody>
      </p:sp>
      <p:pic>
        <p:nvPicPr>
          <p:cNvPr id="951301" name="Picture 5" descr="The image “http://www.blachford.info/computer/Cells/Cell_APU.gif” cannot be displayed, because it contains errors.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628775"/>
            <a:ext cx="6697662" cy="506095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383628-0518-2A45-A2FD-E0D548788247}" type="slidenum">
              <a:rPr lang="en-US"/>
              <a:pPr/>
              <a:t>38</a:t>
            </a:fld>
            <a:endParaRPr lang="en-US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 smtClean="0"/>
              <a:t>Cell</a:t>
            </a:r>
            <a:r>
              <a:rPr lang="pt-PT" sz="4000" dirty="0" smtClean="0"/>
              <a:t> </a:t>
            </a:r>
            <a:r>
              <a:rPr lang="pt-PT" sz="4000" dirty="0"/>
              <a:t>(IBM, Sony e Toshiba)</a:t>
            </a:r>
            <a:endParaRPr lang="en-US" sz="4000" dirty="0"/>
          </a:p>
        </p:txBody>
      </p:sp>
      <p:pic>
        <p:nvPicPr>
          <p:cNvPr id="952325" name="Picture 5" descr="The image “http://www.blachford.info/computer/Cells/Cell_Stream.gif” cannot be displayed, because it contains errors.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4575" y="1628775"/>
            <a:ext cx="7056438" cy="5076825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FPGAs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A86AEC-33C9-7B4A-8E08-82D726D49024}" type="slidenum">
              <a:rPr lang="en-US"/>
              <a:pPr/>
              <a:t>4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Pioneers</a:t>
            </a:r>
            <a:endParaRPr lang="en-US" dirty="0"/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1978 – AMI S2811,</a:t>
            </a:r>
            <a:r>
              <a:rPr lang="en-US" dirty="0" smtClean="0"/>
              <a:t> first designed DSP, on the market in 1982</a:t>
            </a:r>
            <a:endParaRPr lang="en-US" dirty="0"/>
          </a:p>
          <a:p>
            <a:r>
              <a:rPr lang="en-US" dirty="0"/>
              <a:t>1979 – AT&amp;T DSP1</a:t>
            </a:r>
          </a:p>
          <a:p>
            <a:r>
              <a:rPr lang="en-US" dirty="0"/>
              <a:t>1980 – NEC </a:t>
            </a:r>
            <a:r>
              <a:rPr lang="en-US" dirty="0">
                <a:latin typeface="Symbol" charset="2"/>
              </a:rPr>
              <a:t>m</a:t>
            </a:r>
            <a:r>
              <a:rPr lang="en-US" dirty="0"/>
              <a:t>PD7720</a:t>
            </a:r>
          </a:p>
          <a:p>
            <a:r>
              <a:rPr lang="en-US" dirty="0"/>
              <a:t>1982 – Texas Instruments TMS320C10</a:t>
            </a:r>
          </a:p>
          <a:p>
            <a:r>
              <a:rPr lang="en-US" dirty="0"/>
              <a:t>1982 – Hitachi HD61810</a:t>
            </a:r>
            <a:r>
              <a:rPr lang="en-US" dirty="0" smtClean="0"/>
              <a:t> first floating point DSP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AE90D3-60B1-B741-8D9F-355671305DEA}" type="slidenum">
              <a:rPr lang="en-US"/>
              <a:pPr/>
              <a:t>40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PT" sz="4000" dirty="0" err="1"/>
              <a:t>FPGAs</a:t>
            </a:r>
            <a:r>
              <a:rPr lang="pt-PT" sz="4000" dirty="0"/>
              <a:t> –</a:t>
            </a:r>
            <a:r>
              <a:rPr lang="pt-PT" sz="4000" dirty="0" smtClean="0"/>
              <a:t> </a:t>
            </a:r>
            <a:r>
              <a:rPr lang="pt-PT" sz="4000" dirty="0" err="1" smtClean="0"/>
              <a:t>One</a:t>
            </a:r>
            <a:r>
              <a:rPr lang="pt-PT" sz="4000" dirty="0" smtClean="0"/>
              <a:t> </a:t>
            </a:r>
            <a:r>
              <a:rPr lang="pt-PT" sz="4000" dirty="0" err="1" smtClean="0"/>
              <a:t>Cell</a:t>
            </a:r>
            <a:endParaRPr lang="pt-PT" sz="4000" dirty="0"/>
          </a:p>
        </p:txBody>
      </p:sp>
      <p:pic>
        <p:nvPicPr>
          <p:cNvPr id="43012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1773238"/>
            <a:ext cx="4822825" cy="4897437"/>
          </a:xfrm>
          <a:noFill/>
        </p:spPr>
      </p:pic>
      <p:pic>
        <p:nvPicPr>
          <p:cNvPr id="1119241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189038" y="1651000"/>
            <a:ext cx="6767512" cy="494665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23A65D-ED7E-FE43-8D12-485D5F0461E8}" type="slidenum">
              <a:rPr lang="en-US"/>
              <a:pPr/>
              <a:t>41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PT" dirty="0" err="1"/>
              <a:t>FPGAs</a:t>
            </a:r>
            <a:r>
              <a:rPr lang="pt-PT" dirty="0"/>
              <a:t> –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Dedicated</a:t>
            </a:r>
            <a:r>
              <a:rPr lang="pt-PT" dirty="0" smtClean="0"/>
              <a:t> </a:t>
            </a:r>
            <a:r>
              <a:rPr lang="pt-PT" dirty="0" err="1" smtClean="0"/>
              <a:t>Multipliers</a:t>
            </a:r>
            <a:endParaRPr lang="pt-PT" dirty="0"/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700213"/>
            <a:ext cx="7129463" cy="4867275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E79734-8B92-1F46-8ADC-53DB6FE707BF}" type="slidenum">
              <a:rPr lang="en-US"/>
              <a:pPr/>
              <a:t>42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4000" dirty="0" smtClean="0"/>
              <a:t>FIR </a:t>
            </a:r>
            <a:r>
              <a:rPr lang="pt-PT" sz="4000" dirty="0" err="1" smtClean="0"/>
              <a:t>on</a:t>
            </a:r>
            <a:r>
              <a:rPr lang="pt-PT" sz="4000" dirty="0" smtClean="0"/>
              <a:t> a FPGA</a:t>
            </a:r>
            <a:endParaRPr lang="pt-PT" sz="4000" dirty="0"/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773238"/>
            <a:ext cx="6769100" cy="4522787"/>
          </a:xfrm>
          <a:noFill/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5724525" y="6467475"/>
            <a:ext cx="309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hlinkClick r:id="rId4"/>
              </a:rPr>
              <a:t>retirado do White Paper 212 XILINX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91A99C-ABED-1F4B-8925-241899A806C4}" type="slidenum">
              <a:rPr lang="en-US"/>
              <a:pPr/>
              <a:t>43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smtClean="0"/>
              <a:t>FIR </a:t>
            </a:r>
            <a:r>
              <a:rPr lang="pt-PT" sz="4000" dirty="0" err="1" smtClean="0"/>
              <a:t>on</a:t>
            </a:r>
            <a:r>
              <a:rPr lang="pt-PT" sz="4000" dirty="0" smtClean="0"/>
              <a:t> a FPGA</a:t>
            </a:r>
            <a:endParaRPr lang="pt-PT" sz="4000" dirty="0"/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773238"/>
            <a:ext cx="8137525" cy="412115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8FD63A9-ACB6-8D4E-B972-E3C30BB18400}" type="slidenum">
              <a:rPr lang="en-US"/>
              <a:pPr/>
              <a:t>44</a:t>
            </a:fld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/>
              <a:t>Generating MLS Pseudo-Random Sequences</a:t>
            </a:r>
            <a:endParaRPr lang="en-GB" sz="4000" dirty="0"/>
          </a:p>
        </p:txBody>
      </p:sp>
      <p:sp>
        <p:nvSpPr>
          <p:cNvPr id="1139719" name="AutoShape 7"/>
          <p:cNvSpPr>
            <a:spLocks/>
          </p:cNvSpPr>
          <p:nvPr/>
        </p:nvSpPr>
        <p:spPr bwMode="auto">
          <a:xfrm>
            <a:off x="900113" y="4652963"/>
            <a:ext cx="2447925" cy="504825"/>
          </a:xfrm>
          <a:prstGeom prst="borderCallout2">
            <a:avLst>
              <a:gd name="adj1" fmla="val 22644"/>
              <a:gd name="adj2" fmla="val -3111"/>
              <a:gd name="adj3" fmla="val 22644"/>
              <a:gd name="adj4" fmla="val -5838"/>
              <a:gd name="adj5" fmla="val -240880"/>
              <a:gd name="adj6" fmla="val -16343"/>
            </a:avLst>
          </a:prstGeom>
          <a:gradFill rotWithShape="1">
            <a:gsLst>
              <a:gs pos="0">
                <a:srgbClr val="AAC5D5"/>
              </a:gs>
              <a:gs pos="50000">
                <a:srgbClr val="CCECFF"/>
              </a:gs>
              <a:gs pos="100000">
                <a:srgbClr val="AAC5D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1 bit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50825" y="2133600"/>
          <a:ext cx="8569325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0" name="Visio" r:id="rId4" imgW="5273040" imgH="1242060" progId="Visio.Drawing.11">
                  <p:embed/>
                </p:oleObj>
              </mc:Choice>
              <mc:Fallback>
                <p:oleObj name="Visio" r:id="rId4" imgW="5273040" imgH="12420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133600"/>
                        <a:ext cx="8569325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C5995B-9D79-D84F-BC8B-83DBA24DC3E3}" type="slidenum">
              <a:rPr lang="en-US"/>
              <a:pPr/>
              <a:t>45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smtClean="0"/>
              <a:t>MLS on the C31 DSP</a:t>
            </a:r>
            <a:endParaRPr lang="en-GB" sz="400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58200" cy="49672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LOOP   LDI     R0,R4              ;put seed in R4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LSH     -31,R4             ;move bit 31 to LSB   =&gt;R4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LDI     R0,R2              ;R2 = R0 = SEED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LSH     -30,R2             ;move bit 30 to LSB   =&gt;R2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ADDI    R2,R4              ;add bits (31+30)     =&gt;R4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LDI     R0,R2              ;R2 = R0 = SEED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LSH     -28,R2             ;move bit 28 to LSB   =&gt;R2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ADDI    R2,R4              ;add bits (31+30+28)  =&gt;R4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LDI     R0,R2              ;R2 = R0 = SEED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LSH     -17,R2             ;move bit 17 to LSB   =&gt;R2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ADDI    R2,R4              ;add bits(31+30+28+17)=&gt;R4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AND     1,R4               ;mask LSB of R4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LDIZ    @MINUS,R7          ;if R4=0, R7 = MINUS value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LDINZ   @PLUS,R7           ;if R4=1, R7 = PLUS  value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LSH     1,R0               ;shift new seed left by 1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OR      R4,R0              ;put R4 into LSB of R0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CALL    AICIO_P            ;output in R7 using AIC routine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charset="0"/>
              </a:rPr>
              <a:t>       BR      LOOP               ;repeat for next noise sample</a:t>
            </a:r>
            <a:endParaRPr lang="en-GB" sz="1600" dirty="0">
              <a:latin typeface="Courier New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16013" y="1557338"/>
            <a:ext cx="6696075" cy="5300662"/>
            <a:chOff x="703" y="981"/>
            <a:chExt cx="4218" cy="3339"/>
          </a:xfrm>
        </p:grpSpPr>
        <p:sp>
          <p:nvSpPr>
            <p:cNvPr id="53254" name="AutoShape 4"/>
            <p:cNvSpPr>
              <a:spLocks/>
            </p:cNvSpPr>
            <p:nvPr/>
          </p:nvSpPr>
          <p:spPr bwMode="auto">
            <a:xfrm>
              <a:off x="2245" y="3793"/>
              <a:ext cx="2676" cy="527"/>
            </a:xfrm>
            <a:prstGeom prst="borderCallout2">
              <a:avLst>
                <a:gd name="adj1" fmla="val 13662"/>
                <a:gd name="adj2" fmla="val -1792"/>
                <a:gd name="adj3" fmla="val 13662"/>
                <a:gd name="adj4" fmla="val -13116"/>
                <a:gd name="adj5" fmla="val -68500"/>
                <a:gd name="adj6" fmla="val -58148"/>
              </a:avLst>
            </a:prstGeom>
            <a:gradFill rotWithShape="1">
              <a:gsLst>
                <a:gs pos="0">
                  <a:srgbClr val="AAC5D5"/>
                </a:gs>
                <a:gs pos="50000">
                  <a:srgbClr val="CCECFF"/>
                </a:gs>
                <a:gs pos="100000">
                  <a:srgbClr val="AAC5D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GB" smtClean="0">
                  <a:solidFill>
                    <a:schemeClr val="tx1"/>
                  </a:solidFill>
                </a:rPr>
                <a:t>16 instructions to generate a MLS sample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255" name="Line 5"/>
            <p:cNvSpPr>
              <a:spLocks noChangeShapeType="1"/>
            </p:cNvSpPr>
            <p:nvPr/>
          </p:nvSpPr>
          <p:spPr bwMode="auto">
            <a:xfrm>
              <a:off x="703" y="981"/>
              <a:ext cx="0" cy="244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BC45E-4014-6140-ACA1-C53EFFF512F8}" type="slidenum">
              <a:rPr lang="en-US"/>
              <a:pPr/>
              <a:t>46</a:t>
            </a:fld>
            <a:endParaRPr lang="en-US"/>
          </a:p>
        </p:txBody>
      </p:sp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Bibliografia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Direct Digital Synthesis</a:t>
            </a:r>
          </a:p>
          <a:p>
            <a:pPr lvl="1"/>
            <a:r>
              <a:rPr lang="en-US" sz="2000" dirty="0" smtClean="0"/>
              <a:t>Jeffrey H. Reed, “Software Radio”, Prentice Hall, 2002. (Chapter 4)</a:t>
            </a:r>
          </a:p>
          <a:p>
            <a:r>
              <a:rPr lang="en-US" dirty="0" smtClean="0"/>
              <a:t>DSP Architecture</a:t>
            </a:r>
          </a:p>
          <a:p>
            <a:pPr lvl="1"/>
            <a:r>
              <a:rPr lang="en-US" sz="2000" dirty="0" smtClean="0"/>
              <a:t>Phil </a:t>
            </a:r>
            <a:r>
              <a:rPr lang="en-US" sz="2000" dirty="0" err="1" smtClean="0"/>
              <a:t>Lapsley</a:t>
            </a:r>
            <a:r>
              <a:rPr lang="en-US" sz="2000" dirty="0" smtClean="0"/>
              <a:t>, “DSP Processor Fundamentals”, IEEE Press, 1997.</a:t>
            </a:r>
          </a:p>
          <a:p>
            <a:r>
              <a:rPr lang="en-US" dirty="0" smtClean="0"/>
              <a:t>Paper about the DSP history</a:t>
            </a:r>
          </a:p>
          <a:p>
            <a:pPr lvl="1"/>
            <a:r>
              <a:rPr lang="en-US" sz="2000" b="1" dirty="0">
                <a:hlinkClick r:id="rId3"/>
              </a:rPr>
              <a:t>Programmable DSPs: a brief overview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Lee, E.A.; </a:t>
            </a:r>
            <a:r>
              <a:rPr lang="en-US" sz="2000" dirty="0"/>
              <a:t>Micro, IEEE , Volume: 10 , Issue: 5 , Oct. 1990, pp.14-16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Paper about the DSP evolution</a:t>
            </a:r>
          </a:p>
          <a:p>
            <a:pPr lvl="1"/>
            <a:r>
              <a:rPr lang="en-US" sz="2000" dirty="0">
                <a:hlinkClick r:id="rId4"/>
              </a:rPr>
              <a:t>The Evolution of DSP Processors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Jennifer Eyre and </a:t>
            </a:r>
            <a:r>
              <a:rPr lang="en-US" sz="2000" dirty="0" err="1"/>
              <a:t>Jef</a:t>
            </a:r>
            <a:r>
              <a:rPr lang="en-US" sz="2000" dirty="0"/>
              <a:t> Bier, IEEE Signal Processing Magazine, </a:t>
            </a:r>
            <a:r>
              <a:rPr lang="en-US" sz="2000" dirty="0" err="1"/>
              <a:t>Vol</a:t>
            </a:r>
            <a:r>
              <a:rPr lang="en-US" sz="2000" dirty="0"/>
              <a:t> 17, </a:t>
            </a:r>
            <a:r>
              <a:rPr lang="en-US" sz="2000" dirty="0" err="1"/>
              <a:t>n</a:t>
            </a:r>
            <a:r>
              <a:rPr lang="en-US" sz="2000" dirty="0"/>
              <a:t>º 2, March 2000, pp. 43-</a:t>
            </a:r>
            <a:r>
              <a:rPr lang="en-US" sz="2000" dirty="0" smtClean="0"/>
              <a:t>51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ED00E-F88E-8C49-8FF9-3DAEEE7920B5}" type="slidenum">
              <a:rPr lang="en-US"/>
              <a:pPr/>
              <a:t>5</a:t>
            </a:fld>
            <a:endParaRPr lang="en-US"/>
          </a:p>
        </p:txBody>
      </p:sp>
      <p:sp>
        <p:nvSpPr>
          <p:cNvPr id="8632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Breve história dos DSPs</a:t>
            </a:r>
          </a:p>
        </p:txBody>
      </p:sp>
      <p:sp>
        <p:nvSpPr>
          <p:cNvPr id="863239" name="AutoShape 7"/>
          <p:cNvSpPr>
            <a:spLocks noChangeArrowheads="1"/>
          </p:cNvSpPr>
          <p:nvPr/>
        </p:nvSpPr>
        <p:spPr bwMode="auto">
          <a:xfrm>
            <a:off x="250825" y="2924175"/>
            <a:ext cx="8642350" cy="1800225"/>
          </a:xfrm>
          <a:prstGeom prst="rightArrow">
            <a:avLst>
              <a:gd name="adj1" fmla="val 50000"/>
              <a:gd name="adj2" fmla="val 120018"/>
            </a:avLst>
          </a:prstGeom>
          <a:gradFill rotWithShape="1">
            <a:gsLst>
              <a:gs pos="0">
                <a:srgbClr val="FFCC66"/>
              </a:gs>
              <a:gs pos="100000">
                <a:srgbClr val="FFFFFF"/>
              </a:gs>
            </a:gsLst>
            <a:lin ang="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63244" name="AutoShape 12"/>
          <p:cNvSpPr>
            <a:spLocks noChangeArrowheads="1"/>
          </p:cNvSpPr>
          <p:nvPr/>
        </p:nvSpPr>
        <p:spPr bwMode="auto">
          <a:xfrm>
            <a:off x="1624013" y="3608388"/>
            <a:ext cx="22320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Development</a:t>
            </a:r>
            <a:endParaRPr lang="en-US" sz="2000" dirty="0"/>
          </a:p>
        </p:txBody>
      </p:sp>
      <p:sp>
        <p:nvSpPr>
          <p:cNvPr id="863246" name="AutoShape 14"/>
          <p:cNvSpPr>
            <a:spLocks noChangeArrowheads="1"/>
          </p:cNvSpPr>
          <p:nvPr/>
        </p:nvSpPr>
        <p:spPr bwMode="auto">
          <a:xfrm>
            <a:off x="4756150" y="3608388"/>
            <a:ext cx="22320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Consolidation</a:t>
            </a:r>
            <a:endParaRPr lang="en-US" sz="2000" dirty="0"/>
          </a:p>
        </p:txBody>
      </p:sp>
      <p:sp>
        <p:nvSpPr>
          <p:cNvPr id="863247" name="Text Box 15"/>
          <p:cNvSpPr txBox="1">
            <a:spLocks noChangeArrowheads="1"/>
          </p:cNvSpPr>
          <p:nvPr/>
        </p:nvSpPr>
        <p:spPr bwMode="auto">
          <a:xfrm>
            <a:off x="3960813" y="364331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1990</a:t>
            </a:r>
          </a:p>
        </p:txBody>
      </p:sp>
      <p:sp>
        <p:nvSpPr>
          <p:cNvPr id="863248" name="Text Box 16"/>
          <p:cNvSpPr txBox="1">
            <a:spLocks noChangeArrowheads="1"/>
          </p:cNvSpPr>
          <p:nvPr/>
        </p:nvSpPr>
        <p:spPr bwMode="auto">
          <a:xfrm>
            <a:off x="7092950" y="3643313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2005</a:t>
            </a:r>
            <a:endParaRPr lang="en-US" sz="2000" dirty="0"/>
          </a:p>
        </p:txBody>
      </p:sp>
      <p:sp>
        <p:nvSpPr>
          <p:cNvPr id="863249" name="Text Box 17"/>
          <p:cNvSpPr txBox="1">
            <a:spLocks noChangeArrowheads="1"/>
          </p:cNvSpPr>
          <p:nvPr/>
        </p:nvSpPr>
        <p:spPr bwMode="auto">
          <a:xfrm>
            <a:off x="684213" y="364331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1980</a:t>
            </a:r>
          </a:p>
        </p:txBody>
      </p:sp>
      <p:sp>
        <p:nvSpPr>
          <p:cNvPr id="863250" name="AutoShape 18"/>
          <p:cNvSpPr>
            <a:spLocks noChangeArrowheads="1"/>
          </p:cNvSpPr>
          <p:nvPr/>
        </p:nvSpPr>
        <p:spPr bwMode="auto">
          <a:xfrm>
            <a:off x="431800" y="4581525"/>
            <a:ext cx="1258888" cy="287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MDP7720</a:t>
            </a:r>
          </a:p>
        </p:txBody>
      </p:sp>
      <p:sp>
        <p:nvSpPr>
          <p:cNvPr id="863252" name="AutoShape 20"/>
          <p:cNvSpPr>
            <a:spLocks noChangeArrowheads="1"/>
          </p:cNvSpPr>
          <p:nvPr/>
        </p:nvSpPr>
        <p:spPr bwMode="auto">
          <a:xfrm>
            <a:off x="1042988" y="5084763"/>
            <a:ext cx="1439862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TMS320C10</a:t>
            </a:r>
          </a:p>
        </p:txBody>
      </p:sp>
      <p:sp>
        <p:nvSpPr>
          <p:cNvPr id="863253" name="AutoShape 21"/>
          <p:cNvSpPr>
            <a:spLocks noChangeArrowheads="1"/>
          </p:cNvSpPr>
          <p:nvPr/>
        </p:nvSpPr>
        <p:spPr bwMode="auto">
          <a:xfrm>
            <a:off x="1547813" y="5589588"/>
            <a:ext cx="1655762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AT&amp;TDSP32</a:t>
            </a:r>
          </a:p>
        </p:txBody>
      </p:sp>
      <p:sp>
        <p:nvSpPr>
          <p:cNvPr id="863254" name="AutoShape 22"/>
          <p:cNvSpPr>
            <a:spLocks noChangeArrowheads="1"/>
          </p:cNvSpPr>
          <p:nvPr/>
        </p:nvSpPr>
        <p:spPr bwMode="auto">
          <a:xfrm>
            <a:off x="2700338" y="6021388"/>
            <a:ext cx="1366837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DSP56000</a:t>
            </a:r>
          </a:p>
        </p:txBody>
      </p:sp>
      <p:sp>
        <p:nvSpPr>
          <p:cNvPr id="863255" name="AutoShape 23"/>
          <p:cNvSpPr>
            <a:spLocks noChangeArrowheads="1"/>
          </p:cNvSpPr>
          <p:nvPr/>
        </p:nvSpPr>
        <p:spPr bwMode="auto">
          <a:xfrm>
            <a:off x="3203575" y="5157788"/>
            <a:ext cx="1258888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ADSP2100</a:t>
            </a:r>
          </a:p>
        </p:txBody>
      </p:sp>
      <p:sp>
        <p:nvSpPr>
          <p:cNvPr id="863256" name="AutoShape 24"/>
          <p:cNvSpPr>
            <a:spLocks noChangeArrowheads="1"/>
          </p:cNvSpPr>
          <p:nvPr/>
        </p:nvSpPr>
        <p:spPr bwMode="auto">
          <a:xfrm>
            <a:off x="3779838" y="4724400"/>
            <a:ext cx="1439862" cy="288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TMS320C30</a:t>
            </a:r>
          </a:p>
        </p:txBody>
      </p:sp>
      <p:sp>
        <p:nvSpPr>
          <p:cNvPr id="863257" name="AutoShape 25"/>
          <p:cNvSpPr>
            <a:spLocks noChangeArrowheads="1"/>
          </p:cNvSpPr>
          <p:nvPr/>
        </p:nvSpPr>
        <p:spPr bwMode="auto">
          <a:xfrm>
            <a:off x="4356100" y="6021388"/>
            <a:ext cx="1439863" cy="288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TMS320C40</a:t>
            </a:r>
          </a:p>
        </p:txBody>
      </p:sp>
      <p:sp>
        <p:nvSpPr>
          <p:cNvPr id="863258" name="AutoShape 26"/>
          <p:cNvSpPr>
            <a:spLocks noChangeArrowheads="1"/>
          </p:cNvSpPr>
          <p:nvPr/>
        </p:nvSpPr>
        <p:spPr bwMode="auto">
          <a:xfrm>
            <a:off x="5075238" y="5157788"/>
            <a:ext cx="1655762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TMS320C6000</a:t>
            </a:r>
          </a:p>
        </p:txBody>
      </p:sp>
      <p:sp>
        <p:nvSpPr>
          <p:cNvPr id="863259" name="AutoShape 27"/>
          <p:cNvSpPr>
            <a:spLocks noChangeArrowheads="1"/>
          </p:cNvSpPr>
          <p:nvPr/>
        </p:nvSpPr>
        <p:spPr bwMode="auto">
          <a:xfrm>
            <a:off x="6372225" y="5661025"/>
            <a:ext cx="1584325" cy="288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Tiger SHARC</a:t>
            </a:r>
          </a:p>
        </p:txBody>
      </p:sp>
      <p:sp>
        <p:nvSpPr>
          <p:cNvPr id="863260" name="AutoShape 28"/>
          <p:cNvSpPr>
            <a:spLocks noChangeArrowheads="1"/>
          </p:cNvSpPr>
          <p:nvPr/>
        </p:nvSpPr>
        <p:spPr bwMode="auto">
          <a:xfrm>
            <a:off x="7019925" y="5084763"/>
            <a:ext cx="1439863" cy="288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BLACKFIN</a:t>
            </a:r>
          </a:p>
        </p:txBody>
      </p:sp>
      <p:sp>
        <p:nvSpPr>
          <p:cNvPr id="863261" name="AutoShape 29"/>
          <p:cNvSpPr>
            <a:spLocks noChangeArrowheads="1"/>
          </p:cNvSpPr>
          <p:nvPr/>
        </p:nvSpPr>
        <p:spPr bwMode="auto">
          <a:xfrm>
            <a:off x="4572000" y="5661025"/>
            <a:ext cx="1655763" cy="287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TMS320C5000</a:t>
            </a:r>
          </a:p>
        </p:txBody>
      </p:sp>
      <p:sp>
        <p:nvSpPr>
          <p:cNvPr id="863262" name="AutoShape 30"/>
          <p:cNvSpPr>
            <a:spLocks noChangeArrowheads="1"/>
          </p:cNvSpPr>
          <p:nvPr/>
        </p:nvSpPr>
        <p:spPr bwMode="auto">
          <a:xfrm>
            <a:off x="323850" y="1916113"/>
            <a:ext cx="2089150" cy="431800"/>
          </a:xfrm>
          <a:prstGeom prst="wedgeRoundRectCallout">
            <a:avLst>
              <a:gd name="adj1" fmla="val -12764"/>
              <a:gd name="adj2" fmla="val 281616"/>
              <a:gd name="adj3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Fixed Point</a:t>
            </a:r>
            <a:endParaRPr lang="en-US" dirty="0"/>
          </a:p>
        </p:txBody>
      </p:sp>
      <p:sp>
        <p:nvSpPr>
          <p:cNvPr id="863263" name="AutoShape 31"/>
          <p:cNvSpPr>
            <a:spLocks noChangeArrowheads="1"/>
          </p:cNvSpPr>
          <p:nvPr/>
        </p:nvSpPr>
        <p:spPr bwMode="auto">
          <a:xfrm>
            <a:off x="2916238" y="1700213"/>
            <a:ext cx="1800225" cy="865187"/>
          </a:xfrm>
          <a:prstGeom prst="wedgeRoundRectCallout">
            <a:avLst>
              <a:gd name="adj1" fmla="val -37917"/>
              <a:gd name="adj2" fmla="val 137523"/>
              <a:gd name="adj3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Floating Point</a:t>
            </a:r>
            <a:endParaRPr lang="en-US" dirty="0"/>
          </a:p>
        </p:txBody>
      </p:sp>
      <p:sp>
        <p:nvSpPr>
          <p:cNvPr id="863264" name="AutoShape 32"/>
          <p:cNvSpPr>
            <a:spLocks noChangeArrowheads="1"/>
          </p:cNvSpPr>
          <p:nvPr/>
        </p:nvSpPr>
        <p:spPr bwMode="auto">
          <a:xfrm>
            <a:off x="5724525" y="1628775"/>
            <a:ext cx="2663825" cy="1152525"/>
          </a:xfrm>
          <a:prstGeom prst="wedgeRoundRectCallout">
            <a:avLst>
              <a:gd name="adj1" fmla="val -32060"/>
              <a:gd name="adj2" fmla="val 115704"/>
              <a:gd name="adj3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/>
              <a:t>TI–70</a:t>
            </a:r>
            <a:r>
              <a:rPr lang="en-US" sz="2000" dirty="0"/>
              <a:t>%</a:t>
            </a:r>
            <a:r>
              <a:rPr lang="en-US" sz="2000" dirty="0" smtClean="0"/>
              <a:t> of the market</a:t>
            </a:r>
          </a:p>
          <a:p>
            <a:r>
              <a:rPr lang="en-US" sz="2000" dirty="0"/>
              <a:t>Analog </a:t>
            </a:r>
            <a:r>
              <a:rPr lang="en-US" sz="2000" dirty="0" err="1"/>
              <a:t>Devides</a:t>
            </a:r>
            <a:r>
              <a:rPr lang="en-US" sz="2000" dirty="0"/>
              <a:t> 2º</a:t>
            </a:r>
          </a:p>
          <a:p>
            <a:r>
              <a:rPr lang="en-US" sz="2000" dirty="0"/>
              <a:t>VLIW</a:t>
            </a:r>
            <a:r>
              <a:rPr lang="en-US" sz="2000" dirty="0" smtClean="0"/>
              <a:t> and </a:t>
            </a:r>
            <a:r>
              <a:rPr lang="en-US" sz="2000" dirty="0"/>
              <a:t>SIMD</a:t>
            </a:r>
          </a:p>
        </p:txBody>
      </p:sp>
      <p:sp>
        <p:nvSpPr>
          <p:cNvPr id="863267" name="Text Box 35"/>
          <p:cNvSpPr txBox="1">
            <a:spLocks noChangeArrowheads="1"/>
          </p:cNvSpPr>
          <p:nvPr/>
        </p:nvSpPr>
        <p:spPr bwMode="auto">
          <a:xfrm>
            <a:off x="0" y="6400800"/>
            <a:ext cx="205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Fonte: M. E. Angoletta</a:t>
            </a:r>
          </a:p>
        </p:txBody>
      </p:sp>
      <p:sp>
        <p:nvSpPr>
          <p:cNvPr id="863269" name="AutoShape 37"/>
          <p:cNvSpPr>
            <a:spLocks noChangeArrowheads="1"/>
          </p:cNvSpPr>
          <p:nvPr/>
        </p:nvSpPr>
        <p:spPr bwMode="auto">
          <a:xfrm>
            <a:off x="4860925" y="6381750"/>
            <a:ext cx="1439863" cy="288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TMS320C80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2DB11F-71EB-9144-A4C6-C4E7524554FA}" type="slidenum">
              <a:rPr lang="en-US"/>
              <a:pPr/>
              <a:t>6</a:t>
            </a:fld>
            <a:endParaRPr lang="en-US"/>
          </a:p>
        </p:txBody>
      </p:sp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Product</a:t>
            </a:r>
            <a:endParaRPr lang="en-US" dirty="0"/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DSP has an architecture different from the other processors by having is internal architecture optimized to perform dot products efficiently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dot product operation has a main roll in most of the DSP algorithms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Convolution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Correlation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FFT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Matrix calculations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03652-D26C-F84B-87AF-E2A1FDF96B4F}" type="slidenum">
              <a:rPr lang="en-US"/>
              <a:pPr/>
              <a:t>7</a:t>
            </a:fld>
            <a:endParaRPr lang="en-US"/>
          </a:p>
        </p:txBody>
      </p:sp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Dot</a:t>
            </a:r>
            <a:r>
              <a:rPr lang="pt-PT" dirty="0" smtClean="0"/>
              <a:t> </a:t>
            </a:r>
            <a:r>
              <a:rPr lang="pt-PT" dirty="0" err="1" smtClean="0"/>
              <a:t>Product</a:t>
            </a:r>
            <a:endParaRPr lang="pt-PT" dirty="0"/>
          </a:p>
        </p:txBody>
      </p:sp>
      <p:graphicFrame>
        <p:nvGraphicFramePr>
          <p:cNvPr id="100147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771775" y="1844675"/>
          <a:ext cx="356393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4" name="Equation" r:id="rId4" imgW="1130040" imgH="431640" progId="Equation.3">
                  <p:embed/>
                </p:oleObj>
              </mc:Choice>
              <mc:Fallback>
                <p:oleObj name="Equation" r:id="rId4" imgW="11300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844675"/>
                        <a:ext cx="3563938" cy="13620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148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547813" y="3573463"/>
          <a:ext cx="5988050" cy="287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5" name="Visio" r:id="rId6" imgW="4009644" imgH="1924812" progId="Visio.Drawing.11">
                  <p:embed/>
                </p:oleObj>
              </mc:Choice>
              <mc:Fallback>
                <p:oleObj name="Visio" r:id="rId6" imgW="4009644" imgH="1924812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573463"/>
                        <a:ext cx="5988050" cy="287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1486" name="Object 14"/>
          <p:cNvGraphicFramePr>
            <a:graphicFrameLocks noChangeAspect="1"/>
          </p:cNvGraphicFramePr>
          <p:nvPr/>
        </p:nvGraphicFramePr>
        <p:xfrm>
          <a:off x="1547813" y="3671888"/>
          <a:ext cx="601662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6" name="Visio" r:id="rId8" imgW="4009644" imgH="1854327" progId="Visio.Drawing.11">
                  <p:embed/>
                </p:oleObj>
              </mc:Choice>
              <mc:Fallback>
                <p:oleObj name="Visio" r:id="rId8" imgW="4009644" imgH="1854327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671888"/>
                        <a:ext cx="601662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1487" name="Object 15"/>
          <p:cNvGraphicFramePr>
            <a:graphicFrameLocks noChangeAspect="1"/>
          </p:cNvGraphicFramePr>
          <p:nvPr/>
        </p:nvGraphicFramePr>
        <p:xfrm>
          <a:off x="1547813" y="3671888"/>
          <a:ext cx="601662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7" name="Visio" r:id="rId10" imgW="4009644" imgH="1854327" progId="Visio.Drawing.11">
                  <p:embed/>
                </p:oleObj>
              </mc:Choice>
              <mc:Fallback>
                <p:oleObj name="Visio" r:id="rId10" imgW="4009644" imgH="1854327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671888"/>
                        <a:ext cx="601662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1489" name="Object 17"/>
          <p:cNvGraphicFramePr>
            <a:graphicFrameLocks noChangeAspect="1"/>
          </p:cNvGraphicFramePr>
          <p:nvPr/>
        </p:nvGraphicFramePr>
        <p:xfrm>
          <a:off x="1547813" y="3671888"/>
          <a:ext cx="601662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8" name="Visio" r:id="rId12" imgW="4012692" imgH="1890979" progId="Visio.Drawing.11">
                  <p:embed/>
                </p:oleObj>
              </mc:Choice>
              <mc:Fallback>
                <p:oleObj name="Visio" r:id="rId12" imgW="4012692" imgH="1890979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671888"/>
                        <a:ext cx="601662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FCF26-1C49-934E-8D65-CB51234B4849}" type="slidenum">
              <a:rPr lang="en-US"/>
              <a:pPr/>
              <a:t>8</a:t>
            </a:fld>
            <a:endParaRPr lang="en-US"/>
          </a:p>
        </p:txBody>
      </p:sp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DSP </a:t>
            </a:r>
            <a:r>
              <a:rPr lang="pt-PT" dirty="0" err="1" smtClean="0"/>
              <a:t>Algorithms</a:t>
            </a:r>
            <a:endParaRPr lang="en-US" dirty="0"/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GB" sz="2800" dirty="0" smtClean="0"/>
              <a:t>Convolution, correlation, product between two matrices</a:t>
            </a:r>
          </a:p>
          <a:p>
            <a:pPr marL="571500" indent="-571500"/>
            <a:r>
              <a:rPr lang="en-GB" sz="2400" dirty="0" smtClean="0"/>
              <a:t>Multiplication and Accumulation (MAC)	A*B+C=C</a:t>
            </a:r>
          </a:p>
          <a:p>
            <a:pPr marL="952500" lvl="1" indent="-495300">
              <a:buFontTx/>
              <a:buAutoNum type="arabicPeriod"/>
            </a:pPr>
            <a:r>
              <a:rPr lang="en-GB" sz="2400" dirty="0" smtClean="0"/>
              <a:t>Reads two numbers from memory</a:t>
            </a:r>
          </a:p>
          <a:p>
            <a:pPr marL="952500" lvl="1" indent="-495300">
              <a:buFontTx/>
              <a:buAutoNum type="arabicPeriod"/>
            </a:pPr>
            <a:r>
              <a:rPr lang="en-GB" sz="2400" dirty="0" smtClean="0"/>
              <a:t>Multiplication</a:t>
            </a:r>
          </a:p>
          <a:p>
            <a:pPr marL="952500" lvl="1" indent="-495300">
              <a:buFontTx/>
              <a:buAutoNum type="arabicPeriod"/>
            </a:pPr>
            <a:r>
              <a:rPr lang="en-GB" sz="2400" dirty="0" smtClean="0"/>
              <a:t>Add</a:t>
            </a:r>
          </a:p>
          <a:p>
            <a:pPr marL="952500" lvl="1" indent="-495300">
              <a:buFontTx/>
              <a:buAutoNum type="arabicPeriod"/>
            </a:pPr>
            <a:r>
              <a:rPr lang="en-GB" sz="2400" dirty="0" smtClean="0"/>
              <a:t>Moving data in memory</a:t>
            </a:r>
          </a:p>
          <a:p>
            <a:pPr marL="571500" indent="-571500"/>
            <a:r>
              <a:rPr lang="en-GB" sz="2800" dirty="0" smtClean="0"/>
              <a:t>Goal of the architecture: to perform one MAC in one clock cycle</a:t>
            </a:r>
          </a:p>
          <a:p>
            <a:pPr marL="952500" lvl="1" indent="-495300">
              <a:buFontTx/>
              <a:buAutoNum type="arabicPeriod"/>
            </a:pP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6D204-CB30-C54E-86E7-8145E98A49F0}" type="slidenum">
              <a:rPr lang="en-US"/>
              <a:pPr/>
              <a:t>9</a:t>
            </a:fld>
            <a:endParaRPr lang="en-US"/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characteristics of the </a:t>
            </a:r>
            <a:r>
              <a:rPr lang="en-GB" dirty="0" err="1" smtClean="0"/>
              <a:t>DSPs</a:t>
            </a:r>
            <a:endParaRPr lang="en-GB" dirty="0"/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 smtClean="0"/>
              <a:t>Data Path</a:t>
            </a:r>
          </a:p>
          <a:p>
            <a:pPr lvl="2"/>
            <a:r>
              <a:rPr lang="en-GB" sz="2800" dirty="0" smtClean="0"/>
              <a:t>Multiplier, accumulator, address generator</a:t>
            </a:r>
          </a:p>
          <a:p>
            <a:r>
              <a:rPr lang="en-GB" sz="3600" dirty="0" smtClean="0"/>
              <a:t>Internal multi-access memories</a:t>
            </a:r>
          </a:p>
          <a:p>
            <a:r>
              <a:rPr lang="en-GB" sz="3600" dirty="0" smtClean="0"/>
              <a:t>Special addressing modes</a:t>
            </a:r>
          </a:p>
          <a:p>
            <a:r>
              <a:rPr lang="en-GB" sz="3600" dirty="0" smtClean="0"/>
              <a:t>Execution control</a:t>
            </a:r>
          </a:p>
          <a:p>
            <a:r>
              <a:rPr lang="en-GB" sz="3600" dirty="0" smtClean="0"/>
              <a:t>In / Out</a:t>
            </a:r>
            <a:endParaRPr lang="en-GB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5314</TotalTime>
  <Words>1202</Words>
  <Application>Microsoft Macintosh PowerPoint</Application>
  <PresentationFormat>On-screen Show (4:3)</PresentationFormat>
  <Paragraphs>320</Paragraphs>
  <Slides>46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1_Office Theme</vt:lpstr>
      <vt:lpstr>Equation</vt:lpstr>
      <vt:lpstr>Visio</vt:lpstr>
      <vt:lpstr>Software Defined Radio PhD Program on Electrical Engineering</vt:lpstr>
      <vt:lpstr>Summary</vt:lpstr>
      <vt:lpstr>Main DSP Producers</vt:lpstr>
      <vt:lpstr>The Pioneers</vt:lpstr>
      <vt:lpstr>Breve história dos DSPs</vt:lpstr>
      <vt:lpstr>Dot Product</vt:lpstr>
      <vt:lpstr>Dot Product</vt:lpstr>
      <vt:lpstr>DSP Algorithms</vt:lpstr>
      <vt:lpstr>Main characteristics of the DSPs</vt:lpstr>
      <vt:lpstr>Structure of a Generic DSP</vt:lpstr>
      <vt:lpstr>Von Neumann Architecture</vt:lpstr>
      <vt:lpstr>Harvard Architecture</vt:lpstr>
      <vt:lpstr>Harvard Architecture</vt:lpstr>
      <vt:lpstr>Harvard Architecture – First Version</vt:lpstr>
      <vt:lpstr>Harvard Architecture – Second Version</vt:lpstr>
      <vt:lpstr>Harvard Architecture – Other Versions</vt:lpstr>
      <vt:lpstr>VLIW Architectures</vt:lpstr>
      <vt:lpstr>VLIW Architectures</vt:lpstr>
      <vt:lpstr>VLIW Architectures</vt:lpstr>
      <vt:lpstr>SIMD</vt:lpstr>
      <vt:lpstr>Processors Using SIMD</vt:lpstr>
      <vt:lpstr>SIMD</vt:lpstr>
      <vt:lpstr>SIMD + VLIW– TigerSHARC</vt:lpstr>
      <vt:lpstr>Looking Inside the DSPs</vt:lpstr>
      <vt:lpstr>1981 – TMS320C10 from TI</vt:lpstr>
      <vt:lpstr>1981 – TMS320C10 from TI</vt:lpstr>
      <vt:lpstr>1986 – ADSP 2100 from AD</vt:lpstr>
      <vt:lpstr>1987 – DSP56001 from Motorola</vt:lpstr>
      <vt:lpstr>1988 – TMS320C30 from TI</vt:lpstr>
      <vt:lpstr>1988 – TMS320C30 from TI</vt:lpstr>
      <vt:lpstr>1994 – TMS320C80</vt:lpstr>
      <vt:lpstr>1996 – TMS320C6000 from TI</vt:lpstr>
      <vt:lpstr>2000 – BLACKFIN from AD</vt:lpstr>
      <vt:lpstr>Future – Dual Core (Analog Devices)</vt:lpstr>
      <vt:lpstr>Future – Multicore Texas Instruments</vt:lpstr>
      <vt:lpstr>Cell (IBM, Sony e Toshiba)</vt:lpstr>
      <vt:lpstr>Cell (IBM, Sony e Toshiba)</vt:lpstr>
      <vt:lpstr>Cell (IBM, Sony e Toshiba)</vt:lpstr>
      <vt:lpstr>FPGAs</vt:lpstr>
      <vt:lpstr>FPGAs – One Cell</vt:lpstr>
      <vt:lpstr>FPGAs – with Dedicated Multipliers</vt:lpstr>
      <vt:lpstr>FIR on a FPGA</vt:lpstr>
      <vt:lpstr>FIR on a FPGA</vt:lpstr>
      <vt:lpstr>Generating MLS Pseudo-Random Sequences</vt:lpstr>
      <vt:lpstr>MLS on the C31 DSP</vt:lpstr>
      <vt:lpstr>Bibliografia</vt:lpstr>
    </vt:vector>
  </TitlesOfParts>
  <Company>Universidade de Aveiro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Tecnologias Digitais para  Sistemas de Rádio Comunicações Definidos por Software </dc:title>
  <dc:creator>José Vieira</dc:creator>
  <cp:lastModifiedBy>Jose Vieira</cp:lastModifiedBy>
  <cp:revision>60</cp:revision>
  <dcterms:created xsi:type="dcterms:W3CDTF">2010-11-04T10:42:56Z</dcterms:created>
  <dcterms:modified xsi:type="dcterms:W3CDTF">2015-02-20T00:10:32Z</dcterms:modified>
</cp:coreProperties>
</file>