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87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12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7D33-A156-AA4D-9552-63B379870AE2}" type="datetimeFigureOut">
              <a:rPr lang="en-US" smtClean="0"/>
              <a:pPr/>
              <a:t>26/02/15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2767-D0BF-CE4D-8027-F7F385681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7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simulação</a:t>
            </a:r>
            <a:r>
              <a:rPr lang="en-US" baseline="0" dirty="0" smtClean="0"/>
              <a:t> manual do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h0={1,1}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={1,1}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0515-D4DF-4741-BC2C-A517E3C61E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A08E4-629B-BD4B-A401-68414108B0A9}" type="slidenum">
              <a:rPr lang="en-GB"/>
              <a:pPr/>
              <a:t>21</a:t>
            </a:fld>
            <a:endParaRPr lang="en-GB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Adicionar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condições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gráfico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2767-D0BF-CE4D-8027-F7F385681BA5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88D2-5B77-4F4E-A19C-ACC72E7E9C11}" type="datetimeFigureOut">
              <a:rPr lang="en-US" smtClean="0"/>
              <a:pPr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 smtClean="0"/>
              <a:t>Software Defined Radio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PhD Program on Electrical Engineering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Multirate</a:t>
            </a:r>
            <a:r>
              <a:rPr lang="en-GB" dirty="0"/>
              <a:t> </a:t>
            </a:r>
            <a:r>
              <a:rPr lang="en-GB" dirty="0" smtClean="0"/>
              <a:t>Systems and CIC Filters</a:t>
            </a:r>
          </a:p>
          <a:p>
            <a:r>
              <a:rPr lang="en-GB" dirty="0" smtClean="0"/>
              <a:t>José Vieira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Transfer Function and Perfect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the alias is canceled, the filter bank has a transfer function given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this transfer function can be put in the 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we say that the filter bank has</a:t>
            </a:r>
          </a:p>
          <a:p>
            <a:pPr algn="ctr">
              <a:buNone/>
            </a:pPr>
            <a:r>
              <a:rPr lang="en-US" b="1" dirty="0" smtClean="0"/>
              <a:t>Perfect Reconstruction</a:t>
            </a:r>
            <a:endParaRPr lang="en-US" b="1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03300" y="2643913"/>
          <a:ext cx="7135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3" imgW="3568700" imgH="381000" progId="Equation.3">
                  <p:embed/>
                </p:oleObj>
              </mc:Choice>
              <mc:Fallback>
                <p:oleObj name="Equation" r:id="rId3" imgW="35687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643913"/>
                        <a:ext cx="71358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95713" y="4057650"/>
          <a:ext cx="1549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5" imgW="774700" imgH="381000" progId="Equation.3">
                  <p:embed/>
                </p:oleObj>
              </mc:Choice>
              <mc:Fallback>
                <p:oleObj name="Equation" r:id="rId5" imgW="7747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4057650"/>
                        <a:ext cx="1549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Polyphase</a:t>
            </a:r>
            <a:r>
              <a:rPr lang="en-US" dirty="0" smtClean="0"/>
              <a:t> Decomposition of a Filter Bank – Two channel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the filters of the two channel filter bank are represented using the </a:t>
            </a:r>
            <a:r>
              <a:rPr lang="en-US" sz="2800" dirty="0" err="1" smtClean="0"/>
              <a:t>polyphase</a:t>
            </a:r>
            <a:r>
              <a:rPr lang="en-US" sz="2800" dirty="0" smtClean="0"/>
              <a:t> decomposition we can move the decimators and expanders and get the following system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And the perfect reconstruction is obtained when</a:t>
            </a:r>
            <a:endParaRPr lang="en-US" sz="28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492500" y="6096000"/>
          <a:ext cx="2157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3" imgW="1079500" imgH="190500" progId="Equation.3">
                  <p:embed/>
                </p:oleObj>
              </mc:Choice>
              <mc:Fallback>
                <p:oleObj name="Equation" r:id="rId3" imgW="10795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096000"/>
                        <a:ext cx="2157413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7" y="3339712"/>
            <a:ext cx="7823069" cy="221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Polyphase</a:t>
            </a:r>
            <a:r>
              <a:rPr lang="en-US" dirty="0" smtClean="0"/>
              <a:t> Decomposition of a Filter Bank – The 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3" y="2072419"/>
            <a:ext cx="8209407" cy="373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Filter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0" y="1702584"/>
            <a:ext cx="8932788" cy="20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66" y="4345681"/>
            <a:ext cx="4519939" cy="216793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651160" y="4186366"/>
            <a:ext cx="2389248" cy="1377519"/>
          </a:xfrm>
          <a:prstGeom prst="wedgeRoundRectCallout">
            <a:avLst>
              <a:gd name="adj1" fmla="val -86148"/>
              <a:gd name="adj2" fmla="val 453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time frequency 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Cascaded Integrator-Comb (CIC)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CIC filters are an efficient implementation of “Moving Average Filters”.</a:t>
            </a:r>
          </a:p>
          <a:p>
            <a:r>
              <a:rPr lang="en-GB" sz="2400" dirty="0" smtClean="0"/>
              <a:t>A “Moving Average Filter” has the following impulse response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and the </a:t>
            </a:r>
            <a:r>
              <a:rPr lang="en-GB" sz="2400" i="1" dirty="0" smtClean="0"/>
              <a:t>Z</a:t>
            </a:r>
            <a:r>
              <a:rPr lang="en-GB" sz="2400" dirty="0" smtClean="0"/>
              <a:t> transform</a:t>
            </a:r>
          </a:p>
          <a:p>
            <a:endParaRPr lang="en-GB" sz="2400" dirty="0" smtClean="0"/>
          </a:p>
          <a:p>
            <a:endParaRPr lang="en-GB" sz="1000" dirty="0" smtClean="0"/>
          </a:p>
          <a:p>
            <a:r>
              <a:rPr lang="en-GB" sz="2400" dirty="0" smtClean="0"/>
              <a:t>the transfer function would be given by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65312" y="2824892"/>
          <a:ext cx="54133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3" imgW="2705100" imgH="355600" progId="Equation.3">
                  <p:embed/>
                </p:oleObj>
              </mc:Choice>
              <mc:Fallback>
                <p:oleObj name="Equation" r:id="rId3" imgW="27051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2" y="2824892"/>
                        <a:ext cx="54133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17712" y="4107003"/>
          <a:ext cx="51085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5" imgW="2552700" imgH="355600" progId="Equation.3">
                  <p:embed/>
                </p:oleObj>
              </mc:Choice>
              <mc:Fallback>
                <p:oleObj name="Equation" r:id="rId5" imgW="25527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2" y="4107003"/>
                        <a:ext cx="51085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309812" y="5284788"/>
          <a:ext cx="4524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7" imgW="2260600" imgH="444500" progId="Equation.3">
                  <p:embed/>
                </p:oleObj>
              </mc:Choice>
              <mc:Fallback>
                <p:oleObj name="Equation" r:id="rId7" imgW="22606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2" y="5284788"/>
                        <a:ext cx="45243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 Filter</a:t>
            </a:r>
            <a:endParaRPr lang="en-GB" dirty="0"/>
          </a:p>
        </p:txBody>
      </p:sp>
      <p:pic>
        <p:nvPicPr>
          <p:cNvPr id="6" name="Content Placeholder 5" descr="Visio-FiguraAverageF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7840" b="-1784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Moving Average Filter – CIC Version</a:t>
            </a:r>
            <a:br>
              <a:rPr lang="en-GB" dirty="0" smtClean="0"/>
            </a:br>
            <a:r>
              <a:rPr lang="en-GB" dirty="0" smtClean="0"/>
              <a:t>Cascaded Integrator-Comb Filters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3412" y="5053780"/>
            <a:ext cx="68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Only two additions per output sample regardless the value of </a:t>
            </a:r>
            <a:r>
              <a:rPr lang="en-GB" sz="2000" i="1" dirty="0" smtClean="0"/>
              <a:t>D</a:t>
            </a:r>
            <a:endParaRPr lang="en-GB" sz="2000" i="1" dirty="0"/>
          </a:p>
        </p:txBody>
      </p:sp>
      <p:pic>
        <p:nvPicPr>
          <p:cNvPr id="5" name="Picture 4" descr="Visio-FiguraAverageFIR-CI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16" y="1519248"/>
            <a:ext cx="6778191" cy="353453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71043" y="5647171"/>
          <a:ext cx="2601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4" imgW="1295400" imgH="419100" progId="Equation.3">
                  <p:embed/>
                </p:oleObj>
              </mc:Choice>
              <mc:Fallback>
                <p:oleObj name="Equation" r:id="rId4" imgW="12954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43" y="5647171"/>
                        <a:ext cx="260191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CIC Filters for Decimation</a:t>
            </a:r>
            <a:endParaRPr lang="en-GB" dirty="0"/>
          </a:p>
        </p:txBody>
      </p:sp>
      <p:pic>
        <p:nvPicPr>
          <p:cNvPr id="4" name="Content Placeholder 3" descr="Visio-FiguraCICDecimated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1588" b="-1158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CIC Filters for Decimation – Efficient Version</a:t>
            </a:r>
            <a:endParaRPr lang="en-GB" dirty="0"/>
          </a:p>
        </p:txBody>
      </p:sp>
      <p:pic>
        <p:nvPicPr>
          <p:cNvPr id="4" name="Content Placeholder 3" descr="Visio-FiguraCICDecimated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222" b="-422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Aliasing in Decimation with CIC Filters</a:t>
            </a:r>
            <a:endParaRPr lang="en-GB" dirty="0"/>
          </a:p>
        </p:txBody>
      </p:sp>
      <p:pic>
        <p:nvPicPr>
          <p:cNvPr id="6" name="Content Placeholder 5" descr="Visio-FiguraDecimated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118" r="-1211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Interpolation</a:t>
            </a:r>
          </a:p>
          <a:p>
            <a:r>
              <a:rPr lang="en-GB" dirty="0" smtClean="0"/>
              <a:t>Decimation</a:t>
            </a:r>
          </a:p>
          <a:p>
            <a:r>
              <a:rPr lang="en-GB" dirty="0" smtClean="0"/>
              <a:t>Time and Frequency Multiplexing</a:t>
            </a:r>
          </a:p>
          <a:p>
            <a:r>
              <a:rPr lang="en-GB" dirty="0" smtClean="0"/>
              <a:t>Changing the Sampling Rate by a Rational Factor</a:t>
            </a:r>
          </a:p>
          <a:p>
            <a:r>
              <a:rPr lang="en-GB" dirty="0" smtClean="0"/>
              <a:t>The Noble Identities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Polyphase</a:t>
            </a:r>
            <a:r>
              <a:rPr lang="en-GB" dirty="0" smtClean="0"/>
              <a:t> Decomposition</a:t>
            </a:r>
          </a:p>
          <a:p>
            <a:r>
              <a:rPr lang="en-US" dirty="0" smtClean="0"/>
              <a:t>Filter banks</a:t>
            </a:r>
          </a:p>
          <a:p>
            <a:pPr lvl="1"/>
            <a:r>
              <a:rPr lang="en-US" dirty="0" smtClean="0"/>
              <a:t>The two channels case</a:t>
            </a:r>
          </a:p>
          <a:p>
            <a:pPr lvl="1"/>
            <a:r>
              <a:rPr lang="en-US" dirty="0" smtClean="0"/>
              <a:t>Alias cancelation </a:t>
            </a:r>
          </a:p>
          <a:p>
            <a:pPr lvl="1"/>
            <a:r>
              <a:rPr lang="en-US" dirty="0" smtClean="0"/>
              <a:t>Perfect reconstruction</a:t>
            </a:r>
          </a:p>
          <a:p>
            <a:r>
              <a:rPr lang="en-US" dirty="0" smtClean="0"/>
              <a:t>Tree filter banks</a:t>
            </a:r>
          </a:p>
          <a:p>
            <a:r>
              <a:rPr lang="en-US" dirty="0" smtClean="0"/>
              <a:t>Time frequency decomposition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</a:t>
            </a:r>
            <a:r>
              <a:rPr lang="en-GB" baseline="30000" dirty="0" err="1" smtClean="0"/>
              <a:t>th</a:t>
            </a:r>
            <a:r>
              <a:rPr lang="en-GB" dirty="0" smtClean="0"/>
              <a:t> Order CIC </a:t>
            </a:r>
            <a:r>
              <a:rPr lang="en-GB" dirty="0" err="1" smtClean="0"/>
              <a:t>FIlters</a:t>
            </a:r>
            <a:endParaRPr lang="en-GB" dirty="0"/>
          </a:p>
        </p:txBody>
      </p:sp>
      <p:pic>
        <p:nvPicPr>
          <p:cNvPr id="4" name="Content Placeholder 3" descr="Visio-FiguraCIC2Stage.pdf"/>
          <p:cNvPicPr>
            <a:picLocks noGrp="1" noChangeAspect="1"/>
          </p:cNvPicPr>
          <p:nvPr>
            <p:ph idx="1"/>
          </p:nvPr>
        </p:nvPicPr>
        <p:blipFill>
          <a:blip r:embed="rId3"/>
          <a:srcRect t="-44895" b="-44895"/>
          <a:stretch>
            <a:fillRect/>
          </a:stretch>
        </p:blipFill>
        <p:spPr>
          <a:xfrm>
            <a:off x="457200" y="1406916"/>
            <a:ext cx="8229600" cy="4525963"/>
          </a:xfrm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219450" y="5621338"/>
          <a:ext cx="27035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4" imgW="1346200" imgH="444500" progId="Equation.3">
                  <p:embed/>
                </p:oleObj>
              </mc:Choice>
              <mc:Fallback>
                <p:oleObj name="Equation" r:id="rId4" imgW="13462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621338"/>
                        <a:ext cx="270351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Direct Digital Synthesis – DDS</a:t>
            </a:r>
          </a:p>
        </p:txBody>
      </p:sp>
      <p:sp>
        <p:nvSpPr>
          <p:cNvPr id="5140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20970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18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Direct Digital Synthesis – DDS</a:t>
            </a:r>
            <a:endParaRPr lang="en-GB" dirty="0"/>
          </a:p>
        </p:txBody>
      </p:sp>
      <p:pic>
        <p:nvPicPr>
          <p:cNvPr id="4" name="Content Placeholder 3" descr="FigDD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0652" b="-20652"/>
          <a:stretch>
            <a:fillRect/>
          </a:stretch>
        </p:blipFill>
        <p:spPr>
          <a:xfrm>
            <a:off x="457200" y="143808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34977" y="5525579"/>
            <a:ext cx="37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 LUT -  ROM Look Up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Digital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over the </a:t>
            </a:r>
            <a:r>
              <a:rPr lang="en-GB" dirty="0" err="1" smtClean="0"/>
              <a:t>analog</a:t>
            </a:r>
            <a:r>
              <a:rPr lang="en-GB" dirty="0" smtClean="0"/>
              <a:t> generation of signals</a:t>
            </a:r>
          </a:p>
          <a:p>
            <a:pPr lvl="1"/>
            <a:r>
              <a:rPr lang="en-GB" dirty="0" smtClean="0"/>
              <a:t>Precision on the generated frequency</a:t>
            </a:r>
          </a:p>
          <a:p>
            <a:pPr lvl="1"/>
            <a:r>
              <a:rPr lang="en-GB" dirty="0" smtClean="0"/>
              <a:t>Flexibility. The parameters of the generated signal can be easily changed</a:t>
            </a:r>
          </a:p>
          <a:p>
            <a:pPr lvl="1"/>
            <a:r>
              <a:rPr lang="en-GB" dirty="0" smtClean="0"/>
              <a:t>Controlled phase on frequency changing</a:t>
            </a:r>
          </a:p>
          <a:p>
            <a:pPr lvl="1"/>
            <a:r>
              <a:rPr lang="en-GB" dirty="0" smtClean="0"/>
              <a:t>Smaller size</a:t>
            </a:r>
          </a:p>
          <a:p>
            <a:pPr lvl="1"/>
            <a:r>
              <a:rPr lang="en-GB" dirty="0" smtClean="0"/>
              <a:t>Generation of high quality signals with small distortion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42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Periodic Arbitrary Waveform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possible to generate any waveform by storing one period on the ROM LUT</a:t>
            </a:r>
          </a:p>
          <a:p>
            <a:r>
              <a:rPr lang="en-GB" dirty="0" smtClean="0"/>
              <a:t>If the period is too long we need a large memory</a:t>
            </a:r>
          </a:p>
          <a:p>
            <a:r>
              <a:rPr lang="en-GB" dirty="0" smtClean="0"/>
              <a:t>However, sinusoid generation is the most common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9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Sinusoid Generation by DDS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possible to generate a sinusoid using DDS with a phase accumulator</a:t>
            </a:r>
          </a:p>
          <a:p>
            <a:r>
              <a:rPr lang="en-GB" dirty="0" smtClean="0"/>
              <a:t>Consider a continuous sine wave</a:t>
            </a:r>
          </a:p>
          <a:p>
            <a:endParaRPr lang="en-GB" dirty="0" smtClean="0"/>
          </a:p>
          <a:p>
            <a:r>
              <a:rPr lang="en-GB" dirty="0" smtClean="0"/>
              <a:t>The sine function is periodic because</a:t>
            </a:r>
          </a:p>
          <a:p>
            <a:endParaRPr lang="en-GB" dirty="0" smtClean="0"/>
          </a:p>
          <a:p>
            <a:r>
              <a:rPr lang="en-GB" dirty="0" smtClean="0"/>
              <a:t>If we consider the discrete case we will have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3600" y="3354875"/>
          <a:ext cx="7416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3670300" imgH="177800" progId="Equation.3">
                  <p:embed/>
                </p:oleObj>
              </mc:Choice>
              <mc:Fallback>
                <p:oleObj name="Equation" r:id="rId3" imgW="3670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54875"/>
                        <a:ext cx="7416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827463" y="4579938"/>
          <a:ext cx="14890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4579938"/>
                        <a:ext cx="14890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63538" y="5776320"/>
          <a:ext cx="84185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4165600" imgH="393700" progId="Equation.3">
                  <p:embed/>
                </p:oleObj>
              </mc:Choice>
              <mc:Fallback>
                <p:oleObj name="Equation" r:id="rId7" imgW="4165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5776320"/>
                        <a:ext cx="8418512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Sinusoid Generation by DDS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have a periodic sine wave the value at the sample </a:t>
            </a:r>
            <a:r>
              <a:rPr lang="en-GB" i="1" dirty="0" err="1" smtClean="0"/>
              <a:t>n</a:t>
            </a:r>
            <a:r>
              <a:rPr lang="en-GB" dirty="0" smtClean="0"/>
              <a:t> must be equal to the value at the sample </a:t>
            </a:r>
            <a:r>
              <a:rPr lang="en-GB" i="1" dirty="0" err="1" smtClean="0"/>
              <a:t>n</a:t>
            </a:r>
            <a:r>
              <a:rPr lang="en-GB" dirty="0" err="1" smtClean="0"/>
              <a:t>+</a:t>
            </a:r>
            <a:r>
              <a:rPr lang="en-GB" i="1" dirty="0" err="1" smtClean="0"/>
              <a:t>N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implies that</a:t>
            </a:r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i="1" dirty="0" smtClean="0"/>
              <a:t>k</a:t>
            </a:r>
            <a:r>
              <a:rPr lang="en-GB" dirty="0" smtClean="0"/>
              <a:t> is an integer. Rearranging this equation we have</a:t>
            </a:r>
          </a:p>
          <a:p>
            <a:endParaRPr lang="en-GB" dirty="0" smtClean="0"/>
          </a:p>
          <a:p>
            <a:r>
              <a:rPr lang="en-GB" dirty="0" smtClean="0"/>
              <a:t> As </a:t>
            </a:r>
            <a:r>
              <a:rPr lang="en-GB" i="1" dirty="0" smtClean="0"/>
              <a:t>N</a:t>
            </a:r>
            <a:r>
              <a:rPr lang="en-GB" dirty="0" smtClean="0"/>
              <a:t> and </a:t>
            </a:r>
            <a:r>
              <a:rPr lang="en-GB" i="1" dirty="0" smtClean="0"/>
              <a:t>k</a:t>
            </a:r>
            <a:r>
              <a:rPr lang="en-GB" dirty="0" smtClean="0"/>
              <a:t> are integers </a:t>
            </a:r>
            <a:r>
              <a:rPr lang="en-GB" i="1" dirty="0" smtClean="0"/>
              <a:t>f</a:t>
            </a:r>
            <a:r>
              <a:rPr lang="en-GB" i="1" baseline="-25000" dirty="0" smtClean="0"/>
              <a:t>s</a:t>
            </a:r>
            <a:r>
              <a:rPr lang="en-GB" dirty="0" smtClean="0"/>
              <a:t>/</a:t>
            </a:r>
            <a:r>
              <a:rPr lang="en-GB" i="1" dirty="0" smtClean="0"/>
              <a:t>f</a:t>
            </a:r>
            <a:r>
              <a:rPr lang="en-GB" baseline="-25000" dirty="0" smtClean="0"/>
              <a:t>0</a:t>
            </a:r>
            <a:r>
              <a:rPr lang="en-GB" dirty="0" smtClean="0"/>
              <a:t> must be a rational number in order the discrete sine to be periodic</a:t>
            </a:r>
            <a:endParaRPr lang="en-GB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660775" y="2963041"/>
          <a:ext cx="18240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3" imgW="901700" imgH="393700" progId="Equation.3">
                  <p:embed/>
                </p:oleObj>
              </mc:Choice>
              <mc:Fallback>
                <p:oleObj name="Equation" r:id="rId3" imgW="90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963041"/>
                        <a:ext cx="182403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070350" y="4191887"/>
          <a:ext cx="100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5" imgW="495300" imgH="393700" progId="Equation.3">
                  <p:embed/>
                </p:oleObj>
              </mc:Choice>
              <mc:Fallback>
                <p:oleObj name="Equation" r:id="rId5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191887"/>
                        <a:ext cx="10033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3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Sine Generation with DDS</a:t>
            </a:r>
            <a:endParaRPr lang="en-GB" dirty="0"/>
          </a:p>
        </p:txBody>
      </p:sp>
      <p:pic>
        <p:nvPicPr>
          <p:cNvPr id="11" name="Content Placeholder 10" descr="sinphasedist.pd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Content Placeholder 5" descr="sinpure.pd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903714" y="5702535"/>
            <a:ext cx="374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LUT should have a complete sine 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Returning to the expression of the sampled sinusoid</a:t>
            </a:r>
          </a:p>
          <a:p>
            <a:endParaRPr lang="en-GB" sz="2800" dirty="0" smtClean="0"/>
          </a:p>
          <a:p>
            <a:r>
              <a:rPr lang="en-GB" sz="2800" dirty="0" smtClean="0"/>
              <a:t>The phase increment </a:t>
            </a:r>
            <a:r>
              <a:rPr lang="en-GB" sz="2800" i="1" dirty="0" err="1" smtClean="0">
                <a:latin typeface="Symbol" charset="2"/>
                <a:cs typeface="Symbol" charset="2"/>
              </a:rPr>
              <a:t>f</a:t>
            </a:r>
            <a:r>
              <a:rPr lang="en-GB" sz="2800" i="1" baseline="-25000" dirty="0" err="1" smtClean="0"/>
              <a:t>inc</a:t>
            </a:r>
            <a:r>
              <a:rPr lang="en-GB" sz="2800" dirty="0" smtClean="0"/>
              <a:t> is also known as the normalized frequency</a:t>
            </a:r>
          </a:p>
          <a:p>
            <a:endParaRPr lang="en-GB" sz="2800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84400" y="2050214"/>
          <a:ext cx="47736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3" imgW="2362200" imgH="393700" progId="Equation.3">
                  <p:embed/>
                </p:oleObj>
              </mc:Choice>
              <mc:Fallback>
                <p:oleObj name="Equation" r:id="rId3" imgW="236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50214"/>
                        <a:ext cx="4773613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2" y="3895237"/>
            <a:ext cx="7153338" cy="23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pic>
        <p:nvPicPr>
          <p:cNvPr id="7" name="Content Placeholder 6" descr="FigModNPhaseIn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76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Sebenta</a:t>
            </a:r>
            <a:r>
              <a:rPr lang="en-US" dirty="0" smtClean="0"/>
              <a:t> de </a:t>
            </a:r>
            <a:r>
              <a:rPr lang="en-US" dirty="0" err="1" smtClean="0"/>
              <a:t>Processamento</a:t>
            </a:r>
            <a:r>
              <a:rPr lang="en-US" dirty="0" smtClean="0"/>
              <a:t> Digital de </a:t>
            </a:r>
            <a:r>
              <a:rPr lang="en-US" dirty="0" err="1" smtClean="0"/>
              <a:t>Sinal</a:t>
            </a:r>
            <a:r>
              <a:rPr lang="en-US" dirty="0" smtClean="0"/>
              <a:t> do Prof. </a:t>
            </a:r>
            <a:r>
              <a:rPr lang="en-US" dirty="0" err="1" smtClean="0"/>
              <a:t>Tomás</a:t>
            </a:r>
            <a:r>
              <a:rPr lang="en-US" dirty="0" smtClean="0"/>
              <a:t> Oliveira </a:t>
            </a:r>
            <a:r>
              <a:rPr lang="en-US" dirty="0" err="1" smtClean="0"/>
              <a:t>e</a:t>
            </a:r>
            <a:r>
              <a:rPr lang="en-US" dirty="0" smtClean="0"/>
              <a:t> Silva</a:t>
            </a:r>
          </a:p>
          <a:p>
            <a:r>
              <a:rPr lang="en-US" dirty="0" smtClean="0"/>
              <a:t>P. P. </a:t>
            </a:r>
            <a:r>
              <a:rPr lang="en-US" dirty="0" err="1" smtClean="0"/>
              <a:t>Vaidyanathan</a:t>
            </a:r>
            <a:r>
              <a:rPr lang="en-US" dirty="0" smtClean="0"/>
              <a:t>, “</a:t>
            </a:r>
            <a:r>
              <a:rPr lang="en-US" dirty="0" err="1" smtClean="0"/>
              <a:t>Multirate</a:t>
            </a:r>
            <a:r>
              <a:rPr lang="en-US" dirty="0" smtClean="0"/>
              <a:t> Systems and Filter Banks”, Prentice Hall, 1993.</a:t>
            </a:r>
          </a:p>
          <a:p>
            <a:r>
              <a:rPr lang="en-US" dirty="0" smtClean="0"/>
              <a:t>Recommended reading from this book</a:t>
            </a:r>
          </a:p>
          <a:p>
            <a:pPr lvl="1"/>
            <a:r>
              <a:rPr lang="en-US" dirty="0" smtClean="0"/>
              <a:t>Chapter 4</a:t>
            </a:r>
          </a:p>
          <a:p>
            <a:pPr lvl="1"/>
            <a:r>
              <a:rPr lang="en-US" dirty="0" smtClean="0"/>
              <a:t>Sections 5.0, 5.1, 5.2, 5.3, 5.3.1, 5.3.6, 5.4, 5.5, 5.8, 5.9</a:t>
            </a:r>
          </a:p>
          <a:p>
            <a:r>
              <a:rPr lang="en-US" dirty="0" smtClean="0"/>
              <a:t>Optional reading</a:t>
            </a:r>
          </a:p>
          <a:p>
            <a:pPr lvl="1"/>
            <a:r>
              <a:rPr lang="en-US" dirty="0" smtClean="0"/>
              <a:t>Sections 5.6 and 5.7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 dir="d"/>
      </p:transition>
    </mc:Choice>
    <mc:Fallback xmlns:mv="urn:schemas-microsoft-com:mac:vml" xmlns="">
      <p:transition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Sample points on the unit circle</a:t>
            </a:r>
          </a:p>
          <a:p>
            <a:pPr algn="ctr"/>
            <a:r>
              <a:rPr lang="en-GB" dirty="0" smtClean="0"/>
              <a:t>in radians</a:t>
            </a:r>
            <a:endParaRPr lang="en-GB" dirty="0"/>
          </a:p>
        </p:txBody>
      </p:sp>
      <p:pic>
        <p:nvPicPr>
          <p:cNvPr id="4" name="Content Placeholder 3" descr="FigUnitCircleRad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287" b="-528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Each point on the unit circle represents a sample of the sin function to store on the table</a:t>
            </a:r>
          </a:p>
          <a:p>
            <a:r>
              <a:rPr lang="en-GB" dirty="0" smtClean="0"/>
              <a:t>The minimum phase increment is 2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dirty="0" smtClean="0"/>
              <a:t>/</a:t>
            </a:r>
            <a:r>
              <a:rPr lang="en-GB" i="1" dirty="0" smtClean="0"/>
              <a:t>N</a:t>
            </a:r>
          </a:p>
          <a:p>
            <a:r>
              <a:rPr lang="en-GB" dirty="0" smtClean="0"/>
              <a:t>This is also the frequency resolution of the generator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7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Sample points on the unit circle</a:t>
            </a:r>
          </a:p>
          <a:p>
            <a:pPr algn="ctr"/>
            <a:r>
              <a:rPr lang="en-GB" dirty="0" smtClean="0"/>
              <a:t>in Hertz</a:t>
            </a:r>
          </a:p>
        </p:txBody>
      </p:sp>
      <p:pic>
        <p:nvPicPr>
          <p:cNvPr id="12" name="Content Placeholder 11" descr="FigUnitCircleFs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75" b="-417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If we normalize to Hertz we can read directly the generated frequency</a:t>
            </a:r>
          </a:p>
          <a:p>
            <a:r>
              <a:rPr lang="en-GB" dirty="0" smtClean="0"/>
              <a:t>The resolution is </a:t>
            </a:r>
            <a:r>
              <a:rPr lang="en-GB" i="1" dirty="0" err="1" smtClean="0"/>
              <a:t>f</a:t>
            </a:r>
            <a:r>
              <a:rPr lang="en-GB" i="1" baseline="-25000" dirty="0" err="1" smtClean="0"/>
              <a:t>s</a:t>
            </a:r>
            <a:r>
              <a:rPr lang="en-GB" dirty="0" smtClean="0"/>
              <a:t>/</a:t>
            </a:r>
            <a:r>
              <a:rPr lang="en-GB" i="1" dirty="0" smtClean="0"/>
              <a:t>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791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Sample points on the unit circle</a:t>
            </a:r>
          </a:p>
          <a:p>
            <a:pPr algn="ctr"/>
            <a:r>
              <a:rPr lang="en-GB" dirty="0" smtClean="0"/>
              <a:t>normalized to </a:t>
            </a:r>
            <a:r>
              <a:rPr lang="en-GB" i="1" dirty="0" smtClean="0"/>
              <a:t>N</a:t>
            </a:r>
          </a:p>
        </p:txBody>
      </p:sp>
      <p:pic>
        <p:nvPicPr>
          <p:cNvPr id="7" name="Content Placeholder 6" descr="FigUnitCircleN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47" b="-414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Instead of dealing with arithmetic mod 2</a:t>
            </a:r>
            <a:r>
              <a:rPr lang="en-GB" i="1" dirty="0" smtClean="0">
                <a:latin typeface="Symbol" charset="2"/>
                <a:cs typeface="Symbol" charset="2"/>
              </a:rPr>
              <a:t>p</a:t>
            </a:r>
            <a:r>
              <a:rPr lang="en-GB" dirty="0" smtClean="0"/>
              <a:t> we can normalize to </a:t>
            </a:r>
            <a:r>
              <a:rPr lang="en-GB" i="1" dirty="0" smtClean="0"/>
              <a:t>N</a:t>
            </a:r>
            <a:r>
              <a:rPr lang="en-GB" dirty="0" smtClean="0"/>
              <a:t> and work with the more convenient arithmetic mod </a:t>
            </a:r>
            <a:r>
              <a:rPr lang="en-GB" i="1" dirty="0" smtClean="0"/>
              <a:t>N</a:t>
            </a:r>
          </a:p>
          <a:p>
            <a:r>
              <a:rPr lang="en-GB" dirty="0" smtClean="0"/>
              <a:t>The minimum frequency is achieved with a step of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3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Generation with a Phase Accumulator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Sample points on the unit circle</a:t>
            </a:r>
          </a:p>
          <a:p>
            <a:r>
              <a:rPr lang="en-GB" dirty="0" smtClean="0"/>
              <a:t>normalized to </a:t>
            </a:r>
            <a:r>
              <a:rPr lang="en-GB" i="1" dirty="0" smtClean="0"/>
              <a:t>N</a:t>
            </a:r>
          </a:p>
        </p:txBody>
      </p:sp>
      <p:pic>
        <p:nvPicPr>
          <p:cNvPr id="7" name="Content Placeholder 6" descr="FigUnitCircleN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47" b="-4147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Sin table with </a:t>
            </a:r>
            <a:r>
              <a:rPr lang="en-GB" i="1" dirty="0" smtClean="0"/>
              <a:t>N</a:t>
            </a:r>
            <a:r>
              <a:rPr lang="en-GB" dirty="0" smtClean="0"/>
              <a:t> samples</a:t>
            </a:r>
            <a:endParaRPr lang="en-GB" dirty="0"/>
          </a:p>
        </p:txBody>
      </p:sp>
      <p:pic>
        <p:nvPicPr>
          <p:cNvPr id="15" name="Content Placeholder 14" descr="FigSinTable.pd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9606" r="-19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6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Resolution and LUT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If the phase increment is represented by </a:t>
            </a:r>
            <a:r>
              <a:rPr lang="en-GB" sz="2800" dirty="0" smtClean="0"/>
              <a:t>an </a:t>
            </a:r>
            <a:r>
              <a:rPr lang="en-GB" sz="2800" dirty="0" smtClean="0"/>
              <a:t>integer then the minimum value is 1</a:t>
            </a:r>
          </a:p>
          <a:p>
            <a:r>
              <a:rPr lang="en-GB" sz="2800" dirty="0" smtClean="0"/>
              <a:t>As the LUT has a whole sine period, if it has </a:t>
            </a:r>
            <a:r>
              <a:rPr lang="en-GB" sz="2800" i="1" dirty="0" smtClean="0"/>
              <a:t>N</a:t>
            </a:r>
            <a:r>
              <a:rPr lang="en-GB" sz="2800" dirty="0" smtClean="0"/>
              <a:t> samples the maximum value for the generated sine period is</a:t>
            </a:r>
          </a:p>
          <a:p>
            <a:endParaRPr lang="en-GB" sz="2800" dirty="0" smtClean="0"/>
          </a:p>
          <a:p>
            <a:r>
              <a:rPr lang="en-GB" sz="2800" dirty="0" smtClean="0"/>
              <a:t>Then the minimum frequency is</a:t>
            </a:r>
          </a:p>
          <a:p>
            <a:endParaRPr lang="en-GB" sz="2800" dirty="0" smtClean="0"/>
          </a:p>
          <a:p>
            <a:r>
              <a:rPr lang="en-GB" sz="2800" dirty="0" smtClean="0"/>
              <a:t>This </a:t>
            </a:r>
            <a:r>
              <a:rPr lang="en-GB" sz="2800" i="1" dirty="0" smtClean="0"/>
              <a:t>f</a:t>
            </a:r>
            <a:r>
              <a:rPr lang="en-GB" sz="2800" baseline="-25000" dirty="0" smtClean="0"/>
              <a:t>0</a:t>
            </a:r>
            <a:r>
              <a:rPr lang="en-GB" sz="2800" dirty="0" smtClean="0"/>
              <a:t> corresponds to a phase increment of 1 and it is the frequency resolution of the generator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37875"/>
              </p:ext>
            </p:extLst>
          </p:nvPr>
        </p:nvGraphicFramePr>
        <p:xfrm>
          <a:off x="4070350" y="3699527"/>
          <a:ext cx="1000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699527"/>
                        <a:ext cx="10001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07800"/>
              </p:ext>
            </p:extLst>
          </p:nvPr>
        </p:nvGraphicFramePr>
        <p:xfrm>
          <a:off x="4083050" y="4529993"/>
          <a:ext cx="974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5" imgW="482600" imgH="355600" progId="Equation.3">
                  <p:embed/>
                </p:oleObj>
              </mc:Choice>
              <mc:Fallback>
                <p:oleObj name="Equation" r:id="rId5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4529993"/>
                        <a:ext cx="9747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9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Resolution and LUT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guarantee the frequency resolution we should have</a:t>
            </a:r>
          </a:p>
          <a:p>
            <a:endParaRPr lang="en-GB" sz="2800" dirty="0" smtClean="0"/>
          </a:p>
          <a:p>
            <a:r>
              <a:rPr lang="en-GB" sz="2800" dirty="0" smtClean="0"/>
              <a:t>If we have </a:t>
            </a:r>
            <a:r>
              <a:rPr lang="en-GB" sz="2800" i="1" dirty="0" err="1" smtClean="0"/>
              <a:t>f</a:t>
            </a:r>
            <a:r>
              <a:rPr lang="en-GB" sz="2800" i="1" baseline="-25000" dirty="0" err="1" smtClean="0"/>
              <a:t>s</a:t>
            </a:r>
            <a:r>
              <a:rPr lang="en-GB" sz="2800" dirty="0" smtClean="0"/>
              <a:t>=100MHz and </a:t>
            </a:r>
            <a:r>
              <a:rPr lang="en-GB" sz="2800" i="1" dirty="0" smtClean="0"/>
              <a:t>f</a:t>
            </a:r>
            <a:r>
              <a:rPr lang="en-GB" sz="2800" baseline="-25000" dirty="0" smtClean="0"/>
              <a:t>0</a:t>
            </a:r>
            <a:r>
              <a:rPr lang="en-GB" sz="2800" dirty="0" smtClean="0"/>
              <a:t>=10Hz then </a:t>
            </a:r>
            <a:r>
              <a:rPr lang="en-GB" sz="2800" i="1" dirty="0" smtClean="0"/>
              <a:t>N</a:t>
            </a:r>
            <a:r>
              <a:rPr lang="en-GB" sz="2800" dirty="0" smtClean="0"/>
              <a:t> must be larger than 1e7. We will need a counter with 24 bits and a table with 16MB.</a:t>
            </a:r>
          </a:p>
          <a:p>
            <a:r>
              <a:rPr lang="en-GB" sz="2800" dirty="0" smtClean="0"/>
              <a:t>This table size is not reasonable. Fortunately, several techniques can be used to reduce the table size. </a:t>
            </a:r>
            <a:endParaRPr lang="en-GB" sz="28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095750" y="2159000"/>
          <a:ext cx="9493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159000"/>
                        <a:ext cx="94932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76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Techniques to Reduce the LUT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a fractional counter where only the integer part is used to address the LUT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Store only one quadrant of the sine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Interpolation using Taylor’s Series Expansion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Interpolation </a:t>
            </a:r>
            <a:r>
              <a:rPr lang="en-GB" smtClean="0"/>
              <a:t>using trigonometric </a:t>
            </a:r>
            <a:r>
              <a:rPr lang="en-GB" dirty="0" smtClean="0"/>
              <a:t>identities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69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the LUT Size</a:t>
            </a:r>
            <a:endParaRPr lang="en-GB" dirty="0"/>
          </a:p>
        </p:txBody>
      </p:sp>
      <p:pic>
        <p:nvPicPr>
          <p:cNvPr id="4" name="Content Placeholder 3" descr="FigBlockNW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1310" b="-41310"/>
          <a:stretch>
            <a:fillRect/>
          </a:stretch>
        </p:blipFill>
        <p:spPr/>
      </p:pic>
      <p:sp>
        <p:nvSpPr>
          <p:cNvPr id="5" name="Frame 4"/>
          <p:cNvSpPr/>
          <p:nvPr/>
        </p:nvSpPr>
        <p:spPr>
          <a:xfrm>
            <a:off x="5141401" y="3211493"/>
            <a:ext cx="806015" cy="451806"/>
          </a:xfrm>
          <a:prstGeom prst="frame">
            <a:avLst>
              <a:gd name="adj1" fmla="val 11149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Spurious Frequencies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The main frequency of a DDS is given by</a:t>
            </a:r>
          </a:p>
          <a:p>
            <a:endParaRPr lang="en-GB" sz="2800" dirty="0" smtClean="0"/>
          </a:p>
          <a:p>
            <a:r>
              <a:rPr lang="en-GB" sz="2800" dirty="0" smtClean="0"/>
              <a:t>When we have the relation</a:t>
            </a:r>
          </a:p>
          <a:p>
            <a:endParaRPr lang="en-GB" sz="2800" dirty="0" smtClean="0"/>
          </a:p>
          <a:p>
            <a:r>
              <a:rPr lang="en-GB" sz="2800" dirty="0" smtClean="0"/>
              <a:t>Example 1: </a:t>
            </a:r>
            <a:r>
              <a:rPr lang="en-GB" sz="2800" i="1" dirty="0" smtClean="0"/>
              <a:t>N</a:t>
            </a:r>
            <a:r>
              <a:rPr lang="en-GB" sz="2800" dirty="0" smtClean="0"/>
              <a:t>=16 and </a:t>
            </a:r>
            <a:r>
              <a:rPr lang="en-GB" sz="2800" dirty="0" smtClean="0">
                <a:latin typeface="Symbol" charset="2"/>
                <a:cs typeface="Symbol" charset="2"/>
              </a:rPr>
              <a:t>D</a:t>
            </a:r>
            <a:r>
              <a:rPr lang="en-GB" sz="2800" i="1" baseline="-25000" dirty="0" smtClean="0"/>
              <a:t>r</a:t>
            </a:r>
            <a:r>
              <a:rPr lang="en-GB" sz="2800" dirty="0" smtClean="0"/>
              <a:t>=2</a:t>
            </a:r>
          </a:p>
          <a:p>
            <a:endParaRPr lang="en-GB" sz="2800" dirty="0" smtClean="0"/>
          </a:p>
          <a:p>
            <a:r>
              <a:rPr lang="en-GB" sz="2800" dirty="0" smtClean="0"/>
              <a:t>Example 2: </a:t>
            </a:r>
            <a:r>
              <a:rPr lang="en-GB" sz="2800" i="1" dirty="0" smtClean="0"/>
              <a:t>N</a:t>
            </a:r>
            <a:r>
              <a:rPr lang="en-GB" sz="2800" dirty="0" smtClean="0"/>
              <a:t>=16 and </a:t>
            </a:r>
            <a:r>
              <a:rPr lang="en-GB" sz="2800" dirty="0" smtClean="0">
                <a:latin typeface="Symbol" charset="2"/>
                <a:cs typeface="Symbol" charset="2"/>
              </a:rPr>
              <a:t>D</a:t>
            </a:r>
            <a:r>
              <a:rPr lang="en-GB" sz="2800" i="1" baseline="-25000" dirty="0" smtClean="0"/>
              <a:t>r</a:t>
            </a:r>
            <a:r>
              <a:rPr lang="en-GB" sz="2800" dirty="0" smtClean="0"/>
              <a:t>=6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We have a secondary period with 8 samples</a:t>
            </a:r>
            <a:endParaRPr lang="en-GB" sz="2800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825875" y="2105401"/>
          <a:ext cx="14890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3" imgW="736600" imgH="241300" progId="Equation.3">
                  <p:embed/>
                </p:oleObj>
              </mc:Choice>
              <mc:Fallback>
                <p:oleObj name="Equation" r:id="rId3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2105401"/>
                        <a:ext cx="14890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698875" y="3050459"/>
          <a:ext cx="17446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5" imgW="863600" imgH="241300" progId="Equation.3">
                  <p:embed/>
                </p:oleObj>
              </mc:Choice>
              <mc:Fallback>
                <p:oleObj name="Equation" r:id="rId5" imgW="86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050459"/>
                        <a:ext cx="174466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521075" y="4007715"/>
          <a:ext cx="21002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7" imgW="1041400" imgH="215900" progId="Equation.3">
                  <p:embed/>
                </p:oleObj>
              </mc:Choice>
              <mc:Fallback>
                <p:oleObj name="Equation" r:id="rId7" imgW="1041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4007715"/>
                        <a:ext cx="2100263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519488" y="4892328"/>
          <a:ext cx="21034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9" imgW="1041400" imgH="215900" progId="Equation.3">
                  <p:embed/>
                </p:oleObj>
              </mc:Choice>
              <mc:Fallback>
                <p:oleObj name="Equation" r:id="rId9" imgW="1041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892328"/>
                        <a:ext cx="2103437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3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Spurious Frequencies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pic>
        <p:nvPicPr>
          <p:cNvPr id="8" name="Content Placeholder 7" descr="Example1_time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200" b="-152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Example1_freq.pd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5174" b="-15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38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Banks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34210"/>
            <a:ext cx="62484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235" y="5638338"/>
            <a:ext cx="727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analysis filter bank splits the input signal into several frequency bands</a:t>
            </a:r>
          </a:p>
          <a:p>
            <a:r>
              <a:rPr lang="en-US" dirty="0" smtClean="0"/>
              <a:t>The synthesis filter bank combines the bands into one signal</a:t>
            </a:r>
          </a:p>
          <a:p>
            <a:r>
              <a:rPr lang="en-US" dirty="0" smtClean="0"/>
              <a:t>The coding or other processing is performed on each band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Spurious Frequencies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7" name="Content Placeholder 6" descr="Example2_time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200" b="-152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Example2_freq.pd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5174" b="-15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38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Interpolation Using Trigonometric Identity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increase the resolution of the sine function without increasing the size of the LUT we can use the following trigonometric identity</a:t>
            </a:r>
          </a:p>
          <a:p>
            <a:endParaRPr lang="en-GB" dirty="0"/>
          </a:p>
          <a:p>
            <a:r>
              <a:rPr lang="en-GB" dirty="0" smtClean="0"/>
              <a:t>The angle </a:t>
            </a:r>
            <a:r>
              <a:rPr lang="en-GB" i="1" dirty="0"/>
              <a:t>α</a:t>
            </a:r>
            <a:r>
              <a:rPr lang="en-GB" dirty="0" smtClean="0"/>
              <a:t> is a coarse table having the sine values for angles around the circle.</a:t>
            </a:r>
          </a:p>
          <a:p>
            <a:r>
              <a:rPr lang="en-GB" dirty="0" smtClean="0"/>
              <a:t>The angle </a:t>
            </a:r>
            <a:r>
              <a:rPr lang="en-GB" i="1" dirty="0">
                <a:latin typeface="Symbol" charset="2"/>
                <a:cs typeface="Symbol" charset="2"/>
              </a:rPr>
              <a:t>β</a:t>
            </a:r>
            <a:r>
              <a:rPr lang="en-GB" dirty="0" smtClean="0"/>
              <a:t> as a fine resolution from zero to the first value of </a:t>
            </a:r>
            <a:r>
              <a:rPr lang="en-GB" i="1" dirty="0" smtClean="0"/>
              <a:t>α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16554"/>
              </p:ext>
            </p:extLst>
          </p:nvPr>
        </p:nvGraphicFramePr>
        <p:xfrm>
          <a:off x="2044700" y="3250227"/>
          <a:ext cx="5054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3" imgW="2501900" imgH="203200" progId="Equation.3">
                  <p:embed/>
                </p:oleObj>
              </mc:Choice>
              <mc:Fallback>
                <p:oleObj name="Equation" r:id="rId3" imgW="2501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250227"/>
                        <a:ext cx="50546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49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Interpolation Using Trigonometric </a:t>
            </a:r>
            <a:r>
              <a:rPr lang="en-GB" dirty="0" smtClean="0"/>
              <a:t>Identity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Coarse angle α</a:t>
            </a:r>
            <a:endParaRPr lang="en-GB" dirty="0"/>
          </a:p>
        </p:txBody>
      </p:sp>
      <p:pic>
        <p:nvPicPr>
          <p:cNvPr id="6" name="Content Placeholder 5" descr="FigUnitCircleAlf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2009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Fine angle β</a:t>
            </a:r>
            <a:endParaRPr lang="en-GB" dirty="0"/>
          </a:p>
        </p:txBody>
      </p:sp>
      <p:pic>
        <p:nvPicPr>
          <p:cNvPr id="7" name="Content Placeholder 6" descr="FigUnitCircleBeta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83" b="-15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755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Interpolation Using Trigonometric </a:t>
            </a:r>
            <a:r>
              <a:rPr lang="en-GB" dirty="0" smtClean="0"/>
              <a:t>Identity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we can use two tables, one for α and another one for β.</a:t>
            </a:r>
          </a:p>
          <a:p>
            <a:r>
              <a:rPr lang="en-GB" dirty="0" smtClean="0"/>
              <a:t>However, if α</a:t>
            </a:r>
            <a:r>
              <a:rPr lang="en-GB" baseline="-25000" dirty="0" smtClean="0"/>
              <a:t>min</a:t>
            </a:r>
            <a:r>
              <a:rPr lang="en-GB" dirty="0" smtClean="0"/>
              <a:t> is small enough, then the angle β is always close to zero, and we can simplify the previous equation</a:t>
            </a:r>
            <a:endParaRPr lang="en-GB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01660"/>
              </p:ext>
            </p:extLst>
          </p:nvPr>
        </p:nvGraphicFramePr>
        <p:xfrm>
          <a:off x="2740025" y="4311650"/>
          <a:ext cx="3643313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3" imgW="1803400" imgH="889000" progId="Equation.3">
                  <p:embed/>
                </p:oleObj>
              </mc:Choice>
              <mc:Fallback>
                <p:oleObj name="Equation" r:id="rId3" imgW="1803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311650"/>
                        <a:ext cx="3643313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53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Interpolation Using Trigonometric </a:t>
            </a:r>
            <a:r>
              <a:rPr lang="en-GB" dirty="0" smtClean="0"/>
              <a:t>Identity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With this technique is possible to evaluate the sine function with a great resolution using a small LUT and a few more calculations and two LUT reads.</a:t>
            </a:r>
            <a:endParaRPr lang="en-GB" sz="2800" dirty="0"/>
          </a:p>
        </p:txBody>
      </p:sp>
      <p:pic>
        <p:nvPicPr>
          <p:cNvPr id="4" name="Picture 3" descr="FigTrigErr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28" y="2791311"/>
            <a:ext cx="5109020" cy="383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6348" y="4170833"/>
            <a:ext cx="133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for </a:t>
            </a:r>
            <a:r>
              <a:rPr lang="en-GB" dirty="0" smtClean="0"/>
              <a:t>a LUT </a:t>
            </a:r>
            <a:r>
              <a:rPr lang="en-GB" dirty="0" smtClean="0"/>
              <a:t>with 80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7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 Source of Errors on DDS Systems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Amplitude truncation – lack of bits on the LUT</a:t>
            </a:r>
          </a:p>
          <a:p>
            <a:r>
              <a:rPr lang="en-GB" dirty="0" smtClean="0"/>
              <a:t>Phase truncation – lack of bits to address the LUT</a:t>
            </a:r>
          </a:p>
          <a:p>
            <a:r>
              <a:rPr lang="en-GB" dirty="0" smtClean="0"/>
              <a:t>DAC resolution – the number of bits of the DAC</a:t>
            </a:r>
          </a:p>
        </p:txBody>
      </p:sp>
    </p:spTree>
    <p:extLst>
      <p:ext uri="{BB962C8B-B14F-4D97-AF65-F5344CB8AC3E}">
        <p14:creationId xmlns:p14="http://schemas.microsoft.com/office/powerpoint/2010/main" val="413755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Two Channel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05" y="1485900"/>
            <a:ext cx="40259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85" y="4095343"/>
            <a:ext cx="4037178" cy="1752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033" y="1485900"/>
            <a:ext cx="261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input signal is split into two frequency components, low and high.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1311" y="4378658"/>
            <a:ext cx="2619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analysis has a low pass-filter </a:t>
            </a:r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 and a high-pass filter </a:t>
            </a:r>
            <a:r>
              <a:rPr lang="en-US" i="1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). That way 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 is also low-pass and 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 high-pass.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354657" y="2686229"/>
            <a:ext cx="2789343" cy="1103928"/>
          </a:xfrm>
          <a:prstGeom prst="wedgeRoundRectCallout">
            <a:avLst>
              <a:gd name="adj1" fmla="val -50911"/>
              <a:gd name="adj2" fmla="val 1019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signals 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only have half the bandwidth of the input signal </a:t>
            </a:r>
            <a:r>
              <a:rPr lang="en-US" i="1" dirty="0" err="1" smtClean="0"/>
              <a:t>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Filters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56" y="1543050"/>
            <a:ext cx="4043680" cy="16764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60" y="3293856"/>
            <a:ext cx="4043680" cy="16764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60" y="5055733"/>
            <a:ext cx="4043680" cy="1676400"/>
          </a:xfrm>
          <a:prstGeom prst="rect">
            <a:avLst/>
          </a:prstGeom>
          <a:effectLst/>
        </p:spPr>
      </p:pic>
      <p:sp>
        <p:nvSpPr>
          <p:cNvPr id="8" name="Rounded Rectangular Callout 7"/>
          <p:cNvSpPr/>
          <p:nvPr/>
        </p:nvSpPr>
        <p:spPr>
          <a:xfrm>
            <a:off x="3002994" y="1412139"/>
            <a:ext cx="1970345" cy="367976"/>
          </a:xfrm>
          <a:prstGeom prst="wedgeRoundRectCallout">
            <a:avLst>
              <a:gd name="adj1" fmla="val -25652"/>
              <a:gd name="adj2" fmla="val 1205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Ideal Filters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002994" y="3140237"/>
            <a:ext cx="2440181" cy="367976"/>
          </a:xfrm>
          <a:prstGeom prst="wedgeRoundRectCallout">
            <a:avLst>
              <a:gd name="adj1" fmla="val -25652"/>
              <a:gd name="adj2" fmla="val 1205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Non-overlapping Filters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002994" y="4921412"/>
            <a:ext cx="2278953" cy="367976"/>
          </a:xfrm>
          <a:prstGeom prst="wedgeRoundRectCallout">
            <a:avLst>
              <a:gd name="adj1" fmla="val -25652"/>
              <a:gd name="adj2" fmla="val 1205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Overlapping Filters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Decimated Two-Channel Filter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0744"/>
            <a:ext cx="8229600" cy="22754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sampling rate of the signals 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and x</a:t>
            </a:r>
            <a:r>
              <a:rPr lang="en-US" baseline="-25000" dirty="0" smtClean="0"/>
              <a:t>1</a:t>
            </a:r>
            <a:r>
              <a:rPr lang="en-US" dirty="0" smtClean="0"/>
              <a:t> are reduced by a factor of two</a:t>
            </a:r>
          </a:p>
          <a:p>
            <a:r>
              <a:rPr lang="en-US" dirty="0" smtClean="0"/>
              <a:t>The bandwidth of the signals 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is also reduced by a factor of two.</a:t>
            </a:r>
          </a:p>
          <a:p>
            <a:r>
              <a:rPr lang="en-US" dirty="0" smtClean="0"/>
              <a:t>Due to this, it is not possible to avoid aliasing on the the signals 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8229600" cy="225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Aliasing in a Two-Channel Filter Bank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4" y="1600200"/>
            <a:ext cx="505460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28068"/>
            <a:ext cx="31369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28068"/>
            <a:ext cx="31369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92254" y="3671136"/>
            <a:ext cx="2930070" cy="656932"/>
          </a:xfrm>
          <a:prstGeom prst="wedgeRoundRectCallout">
            <a:avLst>
              <a:gd name="adj1" fmla="val -21727"/>
              <a:gd name="adj2" fmla="val 2264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Aliasing component after the decimators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115773" y="1600200"/>
            <a:ext cx="3311603" cy="536433"/>
          </a:xfrm>
          <a:prstGeom prst="wedgeRoundRectCallout">
            <a:avLst>
              <a:gd name="adj1" fmla="val -72087"/>
              <a:gd name="adj2" fmla="val 542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Spectrum before the decimators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Canceling the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Z</a:t>
            </a:r>
            <a:r>
              <a:rPr lang="en-US" dirty="0" smtClean="0"/>
              <a:t> transform of the output signal can be written as a function of </a:t>
            </a:r>
            <a:r>
              <a:rPr lang="en-US" i="1" dirty="0" err="1" smtClean="0"/>
              <a:t>X</a:t>
            </a:r>
            <a:r>
              <a:rPr lang="en-US" dirty="0" err="1" smtClean="0"/>
              <a:t>(</a:t>
            </a:r>
            <a:r>
              <a:rPr lang="en-US" i="1" dirty="0" err="1" smtClean="0"/>
              <a:t>z</a:t>
            </a:r>
            <a:r>
              <a:rPr lang="en-US" dirty="0" smtClean="0"/>
              <a:t>) and </a:t>
            </a:r>
            <a:r>
              <a:rPr lang="en-US" i="1" dirty="0" smtClean="0"/>
              <a:t>X</a:t>
            </a:r>
            <a:r>
              <a:rPr lang="en-US" dirty="0" smtClean="0"/>
              <a:t>(-</a:t>
            </a:r>
            <a:r>
              <a:rPr lang="en-US" i="1" dirty="0" err="1" smtClean="0"/>
              <a:t>z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cancel the aliasing component we should have</a:t>
            </a:r>
          </a:p>
          <a:p>
            <a:r>
              <a:rPr lang="en-US" dirty="0" smtClean="0"/>
              <a:t>This can be obtained by doing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66875"/>
              </p:ext>
            </p:extLst>
          </p:nvPr>
        </p:nvGraphicFramePr>
        <p:xfrm>
          <a:off x="1596469" y="2614962"/>
          <a:ext cx="5949474" cy="176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3" imgW="2705100" imgH="800100" progId="Equation.3">
                  <p:embed/>
                </p:oleObj>
              </mc:Choice>
              <mc:Fallback>
                <p:oleObj name="Equation" r:id="rId3" imgW="2705100" imgH="800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469" y="2614962"/>
                        <a:ext cx="5949474" cy="176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076014" y="5088738"/>
          <a:ext cx="3732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5" imgW="1866900" imgH="177800" progId="Equation.3">
                  <p:embed/>
                </p:oleObj>
              </mc:Choice>
              <mc:Fallback>
                <p:oleObj name="Equation" r:id="rId5" imgW="18669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014" y="5088738"/>
                        <a:ext cx="373221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249487" y="6271677"/>
          <a:ext cx="4645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7" imgW="2324100" imgH="177800" progId="Equation.3">
                  <p:embed/>
                </p:oleObj>
              </mc:Choice>
              <mc:Fallback>
                <p:oleObj name="Equation" r:id="rId7" imgW="23241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7" y="6271677"/>
                        <a:ext cx="464502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1368</Words>
  <Application>Microsoft Macintosh PowerPoint</Application>
  <PresentationFormat>On-screen Show (4:3)</PresentationFormat>
  <Paragraphs>196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1_Office Theme</vt:lpstr>
      <vt:lpstr>Equation</vt:lpstr>
      <vt:lpstr>Microsoft Equation</vt:lpstr>
      <vt:lpstr>Software Defined Radio PhD Program on Electrical Engineering</vt:lpstr>
      <vt:lpstr>Summary </vt:lpstr>
      <vt:lpstr>Bibliography</vt:lpstr>
      <vt:lpstr>Filter Banks</vt:lpstr>
      <vt:lpstr>The Two Channel Case</vt:lpstr>
      <vt:lpstr>Designing the Filters</vt:lpstr>
      <vt:lpstr>Decimated Two-Channel Filter Bank</vt:lpstr>
      <vt:lpstr>Aliasing in a Two-Channel Filter Bank </vt:lpstr>
      <vt:lpstr>Canceling the Aliasing</vt:lpstr>
      <vt:lpstr>The Transfer Function and Perfect Reconstruction</vt:lpstr>
      <vt:lpstr>Polyphase Decomposition of a Filter Bank – Two channel case</vt:lpstr>
      <vt:lpstr>Polyphase Decomposition of a Filter Bank – The General Case</vt:lpstr>
      <vt:lpstr>Tree Filter Banks</vt:lpstr>
      <vt:lpstr>Cascaded Integrator-Comb (CIC) Filters</vt:lpstr>
      <vt:lpstr>Moving Average Filter</vt:lpstr>
      <vt:lpstr>Moving Average Filter – CIC Version Cascaded Integrator-Comb Filters</vt:lpstr>
      <vt:lpstr>CIC Filters for Decimation</vt:lpstr>
      <vt:lpstr>CIC Filters for Decimation – Efficient Version</vt:lpstr>
      <vt:lpstr>Aliasing in Decimation with CIC Filters</vt:lpstr>
      <vt:lpstr>Mth Order CIC FIlters</vt:lpstr>
      <vt:lpstr>Direct Digital Synthesis – DDS</vt:lpstr>
      <vt:lpstr>Direct Digital Synthesis – DDS</vt:lpstr>
      <vt:lpstr>Direct Digital Synthesis</vt:lpstr>
      <vt:lpstr>Periodic Arbitrary Waveform</vt:lpstr>
      <vt:lpstr>Sinusoid Generation by DDS</vt:lpstr>
      <vt:lpstr>Sinusoid Generation by DDS</vt:lpstr>
      <vt:lpstr>Sine Generation with DDS</vt:lpstr>
      <vt:lpstr>Sine Generation with a Phase Accumulator</vt:lpstr>
      <vt:lpstr>Sine Generation with a Phase Accumulator</vt:lpstr>
      <vt:lpstr>Sine Generation with a Phase Accumulator</vt:lpstr>
      <vt:lpstr>Sine Generation with a Phase Accumulator</vt:lpstr>
      <vt:lpstr>Sine Generation with a Phase Accumulator</vt:lpstr>
      <vt:lpstr>Sine Generation with a Phase Accumulator</vt:lpstr>
      <vt:lpstr>Frequency Resolution and LUT Size</vt:lpstr>
      <vt:lpstr>Frequency Resolution and LUT Size</vt:lpstr>
      <vt:lpstr>Techniques to Reduce the LUT Size</vt:lpstr>
      <vt:lpstr>Reducing the LUT Size</vt:lpstr>
      <vt:lpstr>Spurious Frequencies</vt:lpstr>
      <vt:lpstr>Spurious Frequencies</vt:lpstr>
      <vt:lpstr>Spurious Frequencies</vt:lpstr>
      <vt:lpstr>Interpolation Using Trigonometric Identity </vt:lpstr>
      <vt:lpstr>Interpolation Using Trigonometric Identity </vt:lpstr>
      <vt:lpstr>Interpolation Using Trigonometric Identity </vt:lpstr>
      <vt:lpstr>Interpolation Using Trigonometric Identity </vt:lpstr>
      <vt:lpstr>Main Source of Errors on DDS Systems</vt:lpstr>
    </vt:vector>
  </TitlesOfParts>
  <Company>Universidade de Aveiro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Digitais para  Sistemas de Rádio Comunicações Definidos por Software </dc:title>
  <dc:creator>José Vieira</dc:creator>
  <cp:lastModifiedBy>Jose Vieira</cp:lastModifiedBy>
  <cp:revision>31</cp:revision>
  <dcterms:created xsi:type="dcterms:W3CDTF">2010-10-28T12:17:10Z</dcterms:created>
  <dcterms:modified xsi:type="dcterms:W3CDTF">2015-02-26T23:02:12Z</dcterms:modified>
</cp:coreProperties>
</file>