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3.xml" ContentType="application/vnd.openxmlformats-officedocument.presentationml.notesSlide+xml"/>
  <Override PartName="/ppt/embeddings/oleObject13.bin" ContentType="application/vnd.openxmlformats-officedocument.oleObject"/>
  <Override PartName="/ppt/notesSlides/notesSlide4.xml" ContentType="application/vnd.openxmlformats-officedocument.presentationml.notesSlide+xml"/>
  <Override PartName="/ppt/embeddings/oleObject14.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5.bin" ContentType="application/vnd.openxmlformats-officedocument.oleObject"/>
  <Override PartName="/ppt/notesSlides/notesSlide8.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9.bin" ContentType="application/vnd.openxmlformats-officedocument.oleObject"/>
  <Override PartName="/ppt/notesSlides/notesSlide13.xml" ContentType="application/vnd.openxmlformats-officedocument.presentationml.notesSlide+xml"/>
  <Override PartName="/ppt/embeddings/oleObject20.bin" ContentType="application/vnd.openxmlformats-officedocument.oleObject"/>
  <Override PartName="/ppt/notesSlides/notesSlide14.xml" ContentType="application/vnd.openxmlformats-officedocument.presentationml.notesSlide+xml"/>
  <Override PartName="/ppt/embeddings/oleObject21.bin" ContentType="application/vnd.openxmlformats-officedocument.oleObject"/>
  <Override PartName="/ppt/notesSlides/notesSlide15.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16.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17.xml" ContentType="application/vnd.openxmlformats-officedocument.presentationml.notesSlide+xml"/>
  <Override PartName="/ppt/embeddings/oleObject28.bin" ContentType="application/vnd.openxmlformats-officedocument.oleObject"/>
  <Override PartName="/ppt/notesSlides/notesSlide18.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19.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notesSlides/notesSlide20.xml" ContentType="application/vnd.openxmlformats-officedocument.presentationml.notesSlide+xml"/>
  <Override PartName="/ppt/embeddings/oleObject3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6" r:id="rId2"/>
    <p:sldId id="257" r:id="rId3"/>
    <p:sldId id="259" r:id="rId4"/>
    <p:sldId id="260" r:id="rId5"/>
    <p:sldId id="261" r:id="rId6"/>
    <p:sldId id="262" r:id="rId7"/>
    <p:sldId id="301" r:id="rId8"/>
    <p:sldId id="302" r:id="rId9"/>
    <p:sldId id="303"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0" r:id="rId47"/>
    <p:sldId id="29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15" autoAdjust="0"/>
    <p:restoredTop sz="94660"/>
  </p:normalViewPr>
  <p:slideViewPr>
    <p:cSldViewPr snapToGrid="0" snapToObjects="1" showGuides="1">
      <p:cViewPr varScale="1">
        <p:scale>
          <a:sx n="112" d="100"/>
          <a:sy n="112" d="100"/>
        </p:scale>
        <p:origin x="-10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wmf"/><Relationship Id="rId1" Type="http://schemas.openxmlformats.org/officeDocument/2006/relationships/image" Target="../media/image43.wmf"/><Relationship Id="rId2"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image" Target="../media/image24.emf"/><Relationship Id="rId2"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A7D33-A156-AA4D-9552-63B379870AE2}" type="datetimeFigureOut">
              <a:rPr lang="en-US" smtClean="0"/>
              <a:pPr/>
              <a:t>20/02/15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72767-D0BF-CE4D-8027-F7F385681BA5}" type="slidenum">
              <a:rPr lang="en-GB" smtClean="0"/>
              <a:pPr/>
              <a:t>‹#›</a:t>
            </a:fld>
            <a:endParaRPr lang="en-GB"/>
          </a:p>
        </p:txBody>
      </p:sp>
    </p:spTree>
    <p:extLst>
      <p:ext uri="{BB962C8B-B14F-4D97-AF65-F5344CB8AC3E}">
        <p14:creationId xmlns:p14="http://schemas.microsoft.com/office/powerpoint/2010/main" val="4262809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572767-D0BF-CE4D-8027-F7F385681BA5}" type="slidenum">
              <a:rPr lang="en-GB" smtClean="0"/>
              <a:pPr/>
              <a:t>3</a:t>
            </a:fld>
            <a:endParaRPr lang="en-GB"/>
          </a:p>
        </p:txBody>
      </p:sp>
    </p:spTree>
    <p:extLst>
      <p:ext uri="{BB962C8B-B14F-4D97-AF65-F5344CB8AC3E}">
        <p14:creationId xmlns:p14="http://schemas.microsoft.com/office/powerpoint/2010/main" val="199046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5"/>
          <p:cNvSpPr>
            <a:spLocks noGrp="1" noChangeArrowheads="1"/>
          </p:cNvSpPr>
          <p:nvPr>
            <p:ph type="sldNum" sz="quarter" idx="5"/>
          </p:nvPr>
        </p:nvSpPr>
        <p:spPr>
          <a:noFill/>
        </p:spPr>
        <p:txBody>
          <a:bodyPr/>
          <a:lstStyle/>
          <a:p>
            <a:fld id="{A6E1094C-F187-F649-B2D5-F079A847FAA0}" type="slidenum">
              <a:rPr lang="en-GB"/>
              <a:pPr/>
              <a:t>31</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AC8E859C-610A-6F46-BF99-3C277348ACA7}" type="slidenum">
              <a:rPr lang="en-GB"/>
              <a:pPr/>
              <a:t>32</a:t>
            </a:fld>
            <a:endParaRPr lang="en-GB"/>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EC14C291-990F-C948-B48A-6B17CC1CABA8}" type="slidenum">
              <a:rPr lang="en-GB"/>
              <a:pPr/>
              <a:t>33</a:t>
            </a:fld>
            <a:endParaRPr lang="en-GB"/>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C4317C4B-A560-4F4E-9A8F-A2CA4C0FC332}" type="slidenum">
              <a:rPr lang="en-GB"/>
              <a:pPr/>
              <a:t>34</a:t>
            </a:fld>
            <a:endParaRPr lang="en-GB"/>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D7C2D89D-3D6F-7649-8DC7-C3C5807DC29A}" type="slidenum">
              <a:rPr lang="en-GB"/>
              <a:pPr/>
              <a:t>35</a:t>
            </a:fld>
            <a:endParaRPr lang="en-GB"/>
          </a:p>
        </p:txBody>
      </p:sp>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AC2119D2-80FB-8F4E-8AD3-5A4C33D98BB7}" type="slidenum">
              <a:rPr lang="en-GB"/>
              <a:pPr/>
              <a:t>36</a:t>
            </a:fld>
            <a:endParaRPr lang="en-GB"/>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10BFCF2F-A770-2646-B83F-22BBFA946D17}" type="slidenum">
              <a:rPr lang="en-GB"/>
              <a:pPr/>
              <a:t>37</a:t>
            </a:fld>
            <a:endParaRPr lang="en-GB"/>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B5818CA0-FCB9-5A44-9419-BE54FC71CD01}" type="slidenum">
              <a:rPr lang="en-GB"/>
              <a:pPr/>
              <a:t>38</a:t>
            </a:fld>
            <a:endParaRPr lang="en-GB"/>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42D7BC17-96F9-984E-A76D-7547B986CE13}" type="slidenum">
              <a:rPr lang="en-GB"/>
              <a:pPr/>
              <a:t>39</a:t>
            </a:fld>
            <a:endParaRPr lang="en-GB"/>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89222CE2-B20E-5840-BFFF-762B8EAEE9FA}" type="slidenum">
              <a:rPr lang="en-GB"/>
              <a:pPr/>
              <a:t>40</a:t>
            </a:fld>
            <a:endParaRPr lang="en-GB"/>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Colocar</a:t>
            </a:r>
            <a:r>
              <a:rPr lang="en-GB" dirty="0" smtClean="0"/>
              <a:t> </a:t>
            </a:r>
            <a:r>
              <a:rPr lang="en-GB" dirty="0" err="1" smtClean="0"/>
              <a:t>aqui</a:t>
            </a:r>
            <a:r>
              <a:rPr lang="en-GB" dirty="0" smtClean="0"/>
              <a:t> </a:t>
            </a:r>
            <a:r>
              <a:rPr lang="en-GB" dirty="0" err="1" smtClean="0"/>
              <a:t>uma</a:t>
            </a:r>
            <a:r>
              <a:rPr lang="en-GB" dirty="0" smtClean="0"/>
              <a:t> </a:t>
            </a:r>
            <a:r>
              <a:rPr lang="en-GB" dirty="0" err="1" smtClean="0"/>
              <a:t>figura</a:t>
            </a:r>
            <a:r>
              <a:rPr lang="en-GB" dirty="0" smtClean="0"/>
              <a:t> com </a:t>
            </a:r>
            <a:r>
              <a:rPr lang="en-GB" dirty="0" err="1" smtClean="0"/>
              <a:t>o</a:t>
            </a:r>
            <a:r>
              <a:rPr lang="en-GB" dirty="0" smtClean="0"/>
              <a:t> </a:t>
            </a:r>
            <a:r>
              <a:rPr lang="en-GB" dirty="0" err="1" smtClean="0"/>
              <a:t>pente</a:t>
            </a:r>
            <a:r>
              <a:rPr lang="en-GB" dirty="0" smtClean="0"/>
              <a:t> no</a:t>
            </a:r>
            <a:r>
              <a:rPr lang="en-GB" baseline="0" dirty="0" smtClean="0"/>
              <a:t> tempo </a:t>
            </a:r>
            <a:r>
              <a:rPr lang="en-GB" baseline="0" dirty="0" err="1" smtClean="0"/>
              <a:t>e</a:t>
            </a:r>
            <a:r>
              <a:rPr lang="en-GB" baseline="0" dirty="0" smtClean="0"/>
              <a:t> </a:t>
            </a:r>
            <a:r>
              <a:rPr lang="en-GB" baseline="0" dirty="0" err="1" smtClean="0"/>
              <a:t>na</a:t>
            </a:r>
            <a:r>
              <a:rPr lang="en-GB" baseline="0" dirty="0" smtClean="0"/>
              <a:t> freq</a:t>
            </a:r>
            <a:endParaRPr lang="en-GB" dirty="0"/>
          </a:p>
        </p:txBody>
      </p:sp>
      <p:sp>
        <p:nvSpPr>
          <p:cNvPr id="4" name="Slide Number Placeholder 3"/>
          <p:cNvSpPr>
            <a:spLocks noGrp="1"/>
          </p:cNvSpPr>
          <p:nvPr>
            <p:ph type="sldNum" sz="quarter" idx="10"/>
          </p:nvPr>
        </p:nvSpPr>
        <p:spPr/>
        <p:txBody>
          <a:bodyPr/>
          <a:lstStyle/>
          <a:p>
            <a:fld id="{2E572767-D0BF-CE4D-8027-F7F385681BA5}" type="slidenum">
              <a:rPr lang="en-GB" smtClean="0"/>
              <a:pPr/>
              <a:t>11</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D68D33BB-7AD4-964A-9857-5960BBB1FF79}" type="slidenum">
              <a:rPr lang="en-GB"/>
              <a:pPr/>
              <a:t>41</a:t>
            </a:fld>
            <a:endParaRPr lang="en-GB"/>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83C0ADC9-CA4A-5E46-AECA-8CF1C82513C1}" type="slidenum">
              <a:rPr lang="en-GB"/>
              <a:pPr/>
              <a:t>42</a:t>
            </a:fld>
            <a:endParaRPr lang="en-GB"/>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Ser</a:t>
            </a:r>
            <a:r>
              <a:rPr lang="en-GB" baseline="0" dirty="0" smtClean="0"/>
              <a:t> </a:t>
            </a:r>
            <a:r>
              <a:rPr lang="en-GB" baseline="0" dirty="0" err="1" smtClean="0"/>
              <a:t>mais</a:t>
            </a:r>
            <a:r>
              <a:rPr lang="en-GB" baseline="0" dirty="0" smtClean="0"/>
              <a:t> </a:t>
            </a:r>
            <a:r>
              <a:rPr lang="en-GB" baseline="0" dirty="0" err="1" smtClean="0"/>
              <a:t>rigoroso</a:t>
            </a:r>
            <a:r>
              <a:rPr lang="en-GB" baseline="0" dirty="0" smtClean="0"/>
              <a:t> </a:t>
            </a:r>
            <a:r>
              <a:rPr lang="en-GB" baseline="0" dirty="0" err="1" smtClean="0"/>
              <a:t>na</a:t>
            </a:r>
            <a:r>
              <a:rPr lang="en-GB" baseline="0" dirty="0" smtClean="0"/>
              <a:t> </a:t>
            </a:r>
            <a:r>
              <a:rPr lang="en-GB" baseline="0" dirty="0" err="1" smtClean="0"/>
              <a:t>apresentação</a:t>
            </a:r>
            <a:r>
              <a:rPr lang="en-GB" baseline="0" dirty="0" smtClean="0"/>
              <a:t> da </a:t>
            </a:r>
            <a:r>
              <a:rPr lang="en-GB" baseline="0" dirty="0" err="1" smtClean="0"/>
              <a:t>quantização</a:t>
            </a:r>
            <a:r>
              <a:rPr lang="en-GB" baseline="0" dirty="0" smtClean="0"/>
              <a:t> </a:t>
            </a:r>
            <a:r>
              <a:rPr lang="en-GB" baseline="0" dirty="0" err="1" smtClean="0"/>
              <a:t>não</a:t>
            </a:r>
            <a:r>
              <a:rPr lang="en-GB" baseline="0" dirty="0" smtClean="0"/>
              <a:t> </a:t>
            </a:r>
            <a:r>
              <a:rPr lang="en-GB" baseline="0" dirty="0" err="1" smtClean="0"/>
              <a:t>uniforme</a:t>
            </a:r>
            <a:r>
              <a:rPr lang="en-GB" baseline="0" smtClean="0"/>
              <a:t> ideal</a:t>
            </a:r>
            <a:endParaRPr lang="en-GB"/>
          </a:p>
        </p:txBody>
      </p:sp>
      <p:sp>
        <p:nvSpPr>
          <p:cNvPr id="4" name="Slide Number Placeholder 3"/>
          <p:cNvSpPr>
            <a:spLocks noGrp="1"/>
          </p:cNvSpPr>
          <p:nvPr>
            <p:ph type="sldNum" sz="quarter" idx="10"/>
          </p:nvPr>
        </p:nvSpPr>
        <p:spPr/>
        <p:txBody>
          <a:bodyPr/>
          <a:lstStyle/>
          <a:p>
            <a:fld id="{2E572767-D0BF-CE4D-8027-F7F385681BA5}" type="slidenum">
              <a:rPr lang="en-GB" smtClean="0"/>
              <a:pPr/>
              <a:t>43</a:t>
            </a:fld>
            <a:endParaRPr lang="en-GB"/>
          </a:p>
        </p:txBody>
      </p:sp>
    </p:spTree>
    <p:extLst>
      <p:ext uri="{BB962C8B-B14F-4D97-AF65-F5344CB8AC3E}">
        <p14:creationId xmlns:p14="http://schemas.microsoft.com/office/powerpoint/2010/main" val="190164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Melhorar</a:t>
            </a:r>
            <a:r>
              <a:rPr lang="en-GB" dirty="0" smtClean="0"/>
              <a:t> a</a:t>
            </a:r>
            <a:r>
              <a:rPr lang="en-GB" baseline="0" dirty="0" smtClean="0"/>
              <a:t> </a:t>
            </a:r>
            <a:r>
              <a:rPr lang="en-GB" baseline="0" dirty="0" err="1" smtClean="0"/>
              <a:t>descrição</a:t>
            </a:r>
            <a:r>
              <a:rPr lang="en-GB" baseline="0" dirty="0" smtClean="0"/>
              <a:t> do dithering e </a:t>
            </a:r>
            <a:r>
              <a:rPr lang="en-GB" baseline="0" dirty="0" err="1" smtClean="0"/>
              <a:t>introduzir</a:t>
            </a:r>
            <a:r>
              <a:rPr lang="en-GB" baseline="0" dirty="0" smtClean="0"/>
              <a:t> </a:t>
            </a:r>
            <a:r>
              <a:rPr lang="en-GB" baseline="0" dirty="0" err="1" smtClean="0"/>
              <a:t>referências</a:t>
            </a:r>
            <a:endParaRPr lang="en-GB" dirty="0"/>
          </a:p>
        </p:txBody>
      </p:sp>
      <p:sp>
        <p:nvSpPr>
          <p:cNvPr id="4" name="Slide Number Placeholder 3"/>
          <p:cNvSpPr>
            <a:spLocks noGrp="1"/>
          </p:cNvSpPr>
          <p:nvPr>
            <p:ph type="sldNum" sz="quarter" idx="10"/>
          </p:nvPr>
        </p:nvSpPr>
        <p:spPr/>
        <p:txBody>
          <a:bodyPr/>
          <a:lstStyle/>
          <a:p>
            <a:fld id="{2E572767-D0BF-CE4D-8027-F7F385681BA5}" type="slidenum">
              <a:rPr lang="en-GB" smtClean="0"/>
              <a:pPr/>
              <a:t>45</a:t>
            </a:fld>
            <a:endParaRPr lang="en-GB"/>
          </a:p>
        </p:txBody>
      </p:sp>
    </p:spTree>
    <p:extLst>
      <p:ext uri="{BB962C8B-B14F-4D97-AF65-F5344CB8AC3E}">
        <p14:creationId xmlns:p14="http://schemas.microsoft.com/office/powerpoint/2010/main" val="333678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E65A1831-75DB-FC4E-9CDB-14DE7A746017}" type="slidenum">
              <a:rPr lang="en-GB"/>
              <a:pPr/>
              <a:t>47</a:t>
            </a:fld>
            <a:endParaRPr lang="en-GB"/>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9B9A49AB-157A-7E4C-A294-99D77E6CEA88}" type="slidenum">
              <a:rPr lang="en-GB"/>
              <a:pPr/>
              <a:t>23</a:t>
            </a:fld>
            <a:endParaRPr lang="en-GB"/>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62DB3481-5966-C44B-B6A2-2562252C2929}" type="slidenum">
              <a:rPr lang="en-GB"/>
              <a:pPr/>
              <a:t>24</a:t>
            </a:fld>
            <a:endParaRPr lang="en-GB"/>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4B764635-B5D4-0948-AFFD-2CA774C9D039}" type="slidenum">
              <a:rPr lang="en-GB"/>
              <a:pPr/>
              <a:t>25</a:t>
            </a:fld>
            <a:endParaRPr lang="en-GB"/>
          </a:p>
        </p:txBody>
      </p:sp>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62E5A09B-6650-6C47-95B4-F7414280B3D7}" type="slidenum">
              <a:rPr lang="en-GB"/>
              <a:pPr/>
              <a:t>26</a:t>
            </a:fld>
            <a:endParaRPr lang="en-GB"/>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26BE70E2-A887-5C4C-A25C-89BE18373516}" type="slidenum">
              <a:rPr lang="en-GB"/>
              <a:pPr/>
              <a:t>27</a:t>
            </a:fld>
            <a:endParaRPr lang="en-GB"/>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65A9CA42-B573-0247-8EFB-C0D7F1027009}" type="slidenum">
              <a:rPr lang="en-GB"/>
              <a:pPr/>
              <a:t>28</a:t>
            </a:fld>
            <a:endParaRPr lang="en-GB"/>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5"/>
          <p:cNvSpPr>
            <a:spLocks noGrp="1" noChangeArrowheads="1"/>
          </p:cNvSpPr>
          <p:nvPr>
            <p:ph type="sldNum" sz="quarter" idx="5"/>
          </p:nvPr>
        </p:nvSpPr>
        <p:spPr>
          <a:noFill/>
        </p:spPr>
        <p:txBody>
          <a:bodyPr/>
          <a:lstStyle/>
          <a:p>
            <a:fld id="{82AAB000-7561-4A41-8B39-9A0CF8A50A75}" type="slidenum">
              <a:rPr lang="en-GB"/>
              <a:pPr/>
              <a:t>30</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488D2-5B77-4F4E-A19C-ACC72E7E9C11}" type="datetimeFigureOut">
              <a:rPr lang="en-US" smtClean="0"/>
              <a:pPr/>
              <a:t>20/02/15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40488D2-5B77-4F4E-A19C-ACC72E7E9C11}" type="datetimeFigureOut">
              <a:rPr lang="en-US" smtClean="0"/>
              <a:pPr/>
              <a:t>20/02/15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40488D2-5B77-4F4E-A19C-ACC72E7E9C11}" type="datetimeFigureOut">
              <a:rPr lang="en-US" smtClean="0"/>
              <a:pPr/>
              <a:t>20/02/15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685800" y="1773238"/>
            <a:ext cx="3810000" cy="432276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4648200" y="1773238"/>
            <a:ext cx="3810000" cy="432276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88125" y="6237288"/>
            <a:ext cx="1905000" cy="457200"/>
          </a:xfrm>
        </p:spPr>
        <p:txBody>
          <a:bodyPr/>
          <a:lstStyle>
            <a:lvl1pPr>
              <a:defRPr smtClean="0"/>
            </a:lvl1pPr>
          </a:lstStyle>
          <a:p>
            <a:fld id="{14CF6F9A-CA37-E845-BC62-6E521ED8D51D}" type="slidenum">
              <a:rPr lang="en-US"/>
              <a:pPr/>
              <a:t>‹#›</a:t>
            </a:fld>
            <a:endParaRPr lang="en-US"/>
          </a:p>
        </p:txBody>
      </p:sp>
    </p:spTree>
    <p:extLst>
      <p:ext uri="{BB962C8B-B14F-4D97-AF65-F5344CB8AC3E}">
        <p14:creationId xmlns:p14="http://schemas.microsoft.com/office/powerpoint/2010/main" val="219542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88913"/>
            <a:ext cx="7772400" cy="1143000"/>
          </a:xfrm>
        </p:spPr>
        <p:txBody>
          <a:bodyPr/>
          <a:lstStyle/>
          <a:p>
            <a:r>
              <a:rPr lang="x-none" smtClean="0"/>
              <a:t>Click to edit Master title style</a:t>
            </a:r>
            <a:endParaRPr lang="en-GB"/>
          </a:p>
        </p:txBody>
      </p:sp>
      <p:sp>
        <p:nvSpPr>
          <p:cNvPr id="3" name="Content Placeholder 2"/>
          <p:cNvSpPr>
            <a:spLocks noGrp="1"/>
          </p:cNvSpPr>
          <p:nvPr>
            <p:ph sz="half" idx="1"/>
          </p:nvPr>
        </p:nvSpPr>
        <p:spPr>
          <a:xfrm>
            <a:off x="685800" y="1773238"/>
            <a:ext cx="3810000" cy="432276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Text Placeholder 3"/>
          <p:cNvSpPr>
            <a:spLocks noGrp="1"/>
          </p:cNvSpPr>
          <p:nvPr>
            <p:ph type="body" sz="half" idx="2"/>
          </p:nvPr>
        </p:nvSpPr>
        <p:spPr>
          <a:xfrm>
            <a:off x="4648200" y="1773238"/>
            <a:ext cx="3810000" cy="432276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88125" y="6237288"/>
            <a:ext cx="1905000" cy="457200"/>
          </a:xfrm>
        </p:spPr>
        <p:txBody>
          <a:bodyPr/>
          <a:lstStyle>
            <a:lvl1pPr>
              <a:defRPr smtClean="0"/>
            </a:lvl1pPr>
          </a:lstStyle>
          <a:p>
            <a:fld id="{8ADD94E7-EA12-314F-9459-33551154C4A1}" type="slidenum">
              <a:rPr lang="en-US"/>
              <a:pPr/>
              <a:t>‹#›</a:t>
            </a:fld>
            <a:endParaRPr lang="en-US"/>
          </a:p>
        </p:txBody>
      </p:sp>
    </p:spTree>
    <p:extLst>
      <p:ext uri="{BB962C8B-B14F-4D97-AF65-F5344CB8AC3E}">
        <p14:creationId xmlns:p14="http://schemas.microsoft.com/office/powerpoint/2010/main" val="197693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40488D2-5B77-4F4E-A19C-ACC72E7E9C11}" type="datetimeFigureOut">
              <a:rPr lang="en-US" smtClean="0"/>
              <a:pPr/>
              <a:t>20/02/15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40488D2-5B77-4F4E-A19C-ACC72E7E9C11}" type="datetimeFigureOut">
              <a:rPr lang="en-US" smtClean="0"/>
              <a:pPr/>
              <a:t>20/02/15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40488D2-5B77-4F4E-A19C-ACC72E7E9C11}" type="datetimeFigureOut">
              <a:rPr lang="en-US" smtClean="0"/>
              <a:pPr/>
              <a:t>20/02/15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40488D2-5B77-4F4E-A19C-ACC72E7E9C11}" type="datetimeFigureOut">
              <a:rPr lang="en-US" smtClean="0"/>
              <a:pPr/>
              <a:t>20/02/15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40488D2-5B77-4F4E-A19C-ACC72E7E9C11}" type="datetimeFigureOut">
              <a:rPr lang="en-US" smtClean="0"/>
              <a:pPr/>
              <a:t>20/02/15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488D2-5B77-4F4E-A19C-ACC72E7E9C11}" type="datetimeFigureOut">
              <a:rPr lang="en-US" smtClean="0"/>
              <a:pPr/>
              <a:t>20/02/15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40488D2-5B77-4F4E-A19C-ACC72E7E9C11}" type="datetimeFigureOut">
              <a:rPr lang="en-US" smtClean="0"/>
              <a:pPr/>
              <a:t>20/02/15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40488D2-5B77-4F4E-A19C-ACC72E7E9C11}" type="datetimeFigureOut">
              <a:rPr lang="en-US" smtClean="0"/>
              <a:pPr/>
              <a:t>20/02/15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0F737-D47F-4344-B735-011BEEACF1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accent3">
                <a:lumMod val="40000"/>
                <a:lumOff val="60000"/>
              </a:schemeClr>
            </a:gs>
            <a:gs pos="0">
              <a:schemeClr val="bg1">
                <a:lumMod val="95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488D2-5B77-4F4E-A19C-ACC72E7E9C11}" type="datetimeFigureOut">
              <a:rPr lang="en-US" smtClean="0"/>
              <a:pPr/>
              <a:t>20/02/15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0F737-D47F-4344-B735-011BEEACF1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5" Type="http://schemas.openxmlformats.org/officeDocument/2006/relationships/oleObject" Target="../embeddings/oleObject2.bin"/><Relationship Id="rId6" Type="http://schemas.openxmlformats.org/officeDocument/2006/relationships/image" Target="../media/image8.emf"/><Relationship Id="rId7" Type="http://schemas.openxmlformats.org/officeDocument/2006/relationships/oleObject" Target="../embeddings/oleObject3.bin"/><Relationship Id="rId8"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10.emf"/><Relationship Id="rId6" Type="http://schemas.openxmlformats.org/officeDocument/2006/relationships/oleObject" Target="../embeddings/oleObject5.bin"/><Relationship Id="rId7" Type="http://schemas.openxmlformats.org/officeDocument/2006/relationships/image" Target="../media/image11.emf"/><Relationship Id="rId8" Type="http://schemas.openxmlformats.org/officeDocument/2006/relationships/image" Target="../media/image12.emf"/><Relationship Id="rId9"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8.emf"/><Relationship Id="rId5" Type="http://schemas.openxmlformats.org/officeDocument/2006/relationships/oleObject" Target="../embeddings/oleObject7.bin"/><Relationship Id="rId6"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1.emf"/><Relationship Id="rId5"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4.emf"/><Relationship Id="rId5" Type="http://schemas.openxmlformats.org/officeDocument/2006/relationships/oleObject" Target="../embeddings/oleObject10.bin"/><Relationship Id="rId6" Type="http://schemas.openxmlformats.org/officeDocument/2006/relationships/image" Target="../media/image25.emf"/><Relationship Id="rId7" Type="http://schemas.openxmlformats.org/officeDocument/2006/relationships/oleObject" Target="../embeddings/oleObject11.bin"/><Relationship Id="rId8" Type="http://schemas.openxmlformats.org/officeDocument/2006/relationships/image" Target="../media/image26.emf"/><Relationship Id="rId9" Type="http://schemas.openxmlformats.org/officeDocument/2006/relationships/oleObject" Target="../embeddings/oleObject12.bin"/><Relationship Id="rId10"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3.bin"/><Relationship Id="rId5" Type="http://schemas.openxmlformats.org/officeDocument/2006/relationships/image" Target="../media/image3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4.bin"/><Relationship Id="rId5" Type="http://schemas.openxmlformats.org/officeDocument/2006/relationships/image" Target="../media/image3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5.bin"/><Relationship Id="rId5" Type="http://schemas.openxmlformats.org/officeDocument/2006/relationships/image" Target="../media/image33.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6.bin"/><Relationship Id="rId5" Type="http://schemas.openxmlformats.org/officeDocument/2006/relationships/image" Target="../media/image3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5.emf"/><Relationship Id="rId5" Type="http://schemas.openxmlformats.org/officeDocument/2006/relationships/oleObject" Target="../embeddings/oleObject18.bin"/><Relationship Id="rId6" Type="http://schemas.openxmlformats.org/officeDocument/2006/relationships/image" Target="../media/image36.w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9.bin"/><Relationship Id="rId5" Type="http://schemas.openxmlformats.org/officeDocument/2006/relationships/image" Target="../media/image39.emf"/><Relationship Id="rId6" Type="http://schemas.openxmlformats.org/officeDocument/2006/relationships/image" Target="../media/image40.wmf"/><Relationship Id="rId1" Type="http://schemas.openxmlformats.org/officeDocument/2006/relationships/vmlDrawing" Target="../drawings/vmlDrawing11.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0.bin"/><Relationship Id="rId5" Type="http://schemas.openxmlformats.org/officeDocument/2006/relationships/image" Target="../media/image41.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1.bin"/><Relationship Id="rId5" Type="http://schemas.openxmlformats.org/officeDocument/2006/relationships/image" Target="../media/image42.e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2.bin"/><Relationship Id="rId5" Type="http://schemas.openxmlformats.org/officeDocument/2006/relationships/image" Target="../media/image43.wmf"/><Relationship Id="rId6" Type="http://schemas.openxmlformats.org/officeDocument/2006/relationships/oleObject" Target="../embeddings/oleObject23.bin"/><Relationship Id="rId7" Type="http://schemas.openxmlformats.org/officeDocument/2006/relationships/image" Target="../media/image44.wmf"/><Relationship Id="rId8" Type="http://schemas.openxmlformats.org/officeDocument/2006/relationships/oleObject" Target="../embeddings/oleObject24.bin"/><Relationship Id="rId9" Type="http://schemas.openxmlformats.org/officeDocument/2006/relationships/image" Target="../media/image45.emf"/><Relationship Id="rId10" Type="http://schemas.openxmlformats.org/officeDocument/2006/relationships/oleObject" Target="../embeddings/oleObject25.bin"/><Relationship Id="rId11" Type="http://schemas.openxmlformats.org/officeDocument/2006/relationships/image" Target="../media/image46.wmf"/><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6.bin"/><Relationship Id="rId5" Type="http://schemas.openxmlformats.org/officeDocument/2006/relationships/image" Target="../media/image47.wmf"/><Relationship Id="rId6" Type="http://schemas.openxmlformats.org/officeDocument/2006/relationships/oleObject" Target="../embeddings/oleObject27.bin"/><Relationship Id="rId7" Type="http://schemas.openxmlformats.org/officeDocument/2006/relationships/image" Target="../media/image48.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8.bin"/><Relationship Id="rId5" Type="http://schemas.openxmlformats.org/officeDocument/2006/relationships/image" Target="../media/image49.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9.bin"/><Relationship Id="rId5" Type="http://schemas.openxmlformats.org/officeDocument/2006/relationships/image" Target="../media/image50.emf"/><Relationship Id="rId6" Type="http://schemas.openxmlformats.org/officeDocument/2006/relationships/oleObject" Target="../embeddings/oleObject30.bin"/><Relationship Id="rId7" Type="http://schemas.openxmlformats.org/officeDocument/2006/relationships/image" Target="../media/image51.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1.bin"/><Relationship Id="rId5" Type="http://schemas.openxmlformats.org/officeDocument/2006/relationships/image" Target="../media/image52.emf"/><Relationship Id="rId6" Type="http://schemas.openxmlformats.org/officeDocument/2006/relationships/oleObject" Target="../embeddings/oleObject32.bin"/><Relationship Id="rId7" Type="http://schemas.openxmlformats.org/officeDocument/2006/relationships/image" Target="../media/image53.wmf"/><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3.bin"/><Relationship Id="rId5" Type="http://schemas.openxmlformats.org/officeDocument/2006/relationships/image" Target="../media/image54.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 Id="rId3" Type="http://schemas.openxmlformats.org/officeDocument/2006/relationships/image" Target="../media/image5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900" dirty="0" smtClean="0"/>
              <a:t>Software Defined Radio</a:t>
            </a:r>
            <a:r>
              <a:rPr lang="en-GB" dirty="0" smtClean="0"/>
              <a:t/>
            </a:r>
            <a:br>
              <a:rPr lang="en-GB" dirty="0" smtClean="0"/>
            </a:br>
            <a:r>
              <a:rPr lang="en-GB" sz="4000" dirty="0" smtClean="0"/>
              <a:t>PhD Program on Electrical Engineering</a:t>
            </a:r>
            <a:endParaRPr lang="en-GB" sz="4000" dirty="0"/>
          </a:p>
        </p:txBody>
      </p:sp>
      <p:sp>
        <p:nvSpPr>
          <p:cNvPr id="3" name="Subtitle 2"/>
          <p:cNvSpPr>
            <a:spLocks noGrp="1"/>
          </p:cNvSpPr>
          <p:nvPr>
            <p:ph type="subTitle" idx="1"/>
          </p:nvPr>
        </p:nvSpPr>
        <p:spPr/>
        <p:txBody>
          <a:bodyPr/>
          <a:lstStyle/>
          <a:p>
            <a:r>
              <a:rPr lang="en-GB" dirty="0" smtClean="0"/>
              <a:t>Sampling Theory and Quantization</a:t>
            </a:r>
          </a:p>
          <a:p>
            <a:r>
              <a:rPr lang="en-GB" dirty="0" smtClean="0"/>
              <a:t>José Vieira</a:t>
            </a:r>
            <a:endParaRPr lang="en-GB" dirty="0"/>
          </a:p>
        </p:txBody>
      </p:sp>
    </p:spTree>
    <p:extLst>
      <p:ext uri="{BB962C8B-B14F-4D97-AF65-F5344CB8AC3E}">
        <p14:creationId xmlns:p14="http://schemas.microsoft.com/office/powerpoint/2010/main" val="38544777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Sampling of low-pass signals</a:t>
            </a:r>
            <a:endParaRPr lang="en-GB" dirty="0"/>
          </a:p>
        </p:txBody>
      </p:sp>
      <p:sp>
        <p:nvSpPr>
          <p:cNvPr id="3" name="Content Placeholder 2"/>
          <p:cNvSpPr>
            <a:spLocks noGrp="1"/>
          </p:cNvSpPr>
          <p:nvPr>
            <p:ph idx="1"/>
          </p:nvPr>
        </p:nvSpPr>
        <p:spPr/>
        <p:txBody>
          <a:bodyPr>
            <a:normAutofit/>
          </a:bodyPr>
          <a:lstStyle/>
          <a:p>
            <a:r>
              <a:rPr lang="en-GB" dirty="0" smtClean="0"/>
              <a:t>The Sampling Theorem</a:t>
            </a:r>
          </a:p>
          <a:p>
            <a:endParaRPr lang="en-GB" dirty="0" smtClean="0"/>
          </a:p>
          <a:p>
            <a:endParaRPr lang="en-GB" dirty="0" smtClean="0"/>
          </a:p>
          <a:p>
            <a:endParaRPr lang="en-GB" dirty="0" smtClean="0"/>
          </a:p>
          <a:p>
            <a:r>
              <a:rPr lang="en-GB" dirty="0" smtClean="0"/>
              <a:t>We </a:t>
            </a:r>
            <a:r>
              <a:rPr lang="en-GB" dirty="0"/>
              <a:t>can describe the sampling process as a multiplying the signal </a:t>
            </a:r>
            <a:r>
              <a:rPr lang="en-GB" i="1" dirty="0"/>
              <a:t>x</a:t>
            </a:r>
            <a:r>
              <a:rPr lang="en-GB" dirty="0"/>
              <a:t>(</a:t>
            </a:r>
            <a:r>
              <a:rPr lang="en-GB" i="1" dirty="0"/>
              <a:t>t</a:t>
            </a:r>
            <a:r>
              <a:rPr lang="en-GB" dirty="0"/>
              <a:t>) by a pulse train of Dirac </a:t>
            </a:r>
            <a:r>
              <a:rPr lang="en-GB" dirty="0" smtClean="0"/>
              <a:t>pulses</a:t>
            </a:r>
            <a:endParaRPr lang="en-GB" dirty="0"/>
          </a:p>
          <a:p>
            <a:pPr>
              <a:buNone/>
            </a:pPr>
            <a:endParaRPr lang="en-GB" dirty="0" smtClean="0"/>
          </a:p>
        </p:txBody>
      </p:sp>
      <p:graphicFrame>
        <p:nvGraphicFramePr>
          <p:cNvPr id="4" name="Object 3"/>
          <p:cNvGraphicFramePr>
            <a:graphicFrameLocks noChangeAspect="1"/>
          </p:cNvGraphicFramePr>
          <p:nvPr/>
        </p:nvGraphicFramePr>
        <p:xfrm>
          <a:off x="457200" y="5772150"/>
          <a:ext cx="1920875" cy="354013"/>
        </p:xfrm>
        <a:graphic>
          <a:graphicData uri="http://schemas.openxmlformats.org/presentationml/2006/ole">
            <mc:AlternateContent xmlns:mc="http://schemas.openxmlformats.org/markup-compatibility/2006">
              <mc:Choice xmlns:v="urn:schemas-microsoft-com:vml" Requires="v">
                <p:oleObj spid="_x0000_s1102" name="Equation" r:id="rId3" imgW="965200" imgH="177800" progId="Equation.3">
                  <p:embed/>
                </p:oleObj>
              </mc:Choice>
              <mc:Fallback>
                <p:oleObj name="Equation" r:id="rId3" imgW="9652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72150"/>
                        <a:ext cx="1920875"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787083" y="5500750"/>
          <a:ext cx="2427288" cy="885825"/>
        </p:xfrm>
        <a:graphic>
          <a:graphicData uri="http://schemas.openxmlformats.org/presentationml/2006/ole">
            <mc:AlternateContent xmlns:mc="http://schemas.openxmlformats.org/markup-compatibility/2006">
              <mc:Choice xmlns:v="urn:schemas-microsoft-com:vml" Requires="v">
                <p:oleObj spid="_x0000_s1103" name="Equation" r:id="rId5" imgW="1219200" imgH="444500" progId="Equation.3">
                  <p:embed/>
                </p:oleObj>
              </mc:Choice>
              <mc:Fallback>
                <p:oleObj name="Equation" r:id="rId5" imgW="12192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083" y="5500750"/>
                        <a:ext cx="24272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744908" y="5500750"/>
          <a:ext cx="3008312" cy="885825"/>
        </p:xfrm>
        <a:graphic>
          <a:graphicData uri="http://schemas.openxmlformats.org/presentationml/2006/ole">
            <mc:AlternateContent xmlns:mc="http://schemas.openxmlformats.org/markup-compatibility/2006">
              <mc:Choice xmlns:v="urn:schemas-microsoft-com:vml" Requires="v">
                <p:oleObj spid="_x0000_s1104" name="Equation" r:id="rId7" imgW="1511300" imgH="444500" progId="Equation.3">
                  <p:embed/>
                </p:oleObj>
              </mc:Choice>
              <mc:Fallback>
                <p:oleObj name="Equation" r:id="rId7" imgW="15113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4908" y="5500750"/>
                        <a:ext cx="3008312"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998286" y="2193649"/>
            <a:ext cx="7147428"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GB" sz="2800" dirty="0" smtClean="0"/>
              <a:t>Consider a low-pass signal </a:t>
            </a:r>
            <a:r>
              <a:rPr lang="en-GB" sz="2800" i="1" dirty="0" err="1" smtClean="0"/>
              <a:t>x</a:t>
            </a:r>
            <a:r>
              <a:rPr lang="en-GB" sz="2800" dirty="0" err="1" smtClean="0"/>
              <a:t>(</a:t>
            </a:r>
            <a:r>
              <a:rPr lang="en-GB" sz="2800" i="1" dirty="0" err="1" smtClean="0"/>
              <a:t>t</a:t>
            </a:r>
            <a:r>
              <a:rPr lang="en-GB" sz="2800" dirty="0" smtClean="0"/>
              <a:t>) with bandwidth </a:t>
            </a:r>
            <a:r>
              <a:rPr lang="en-GB" sz="2800" i="1" dirty="0" smtClean="0"/>
              <a:t>B</a:t>
            </a:r>
            <a:r>
              <a:rPr lang="en-GB" sz="2800" dirty="0" smtClean="0"/>
              <a:t>. Then, if we sample this signal at a rate greater than 2</a:t>
            </a:r>
            <a:r>
              <a:rPr lang="en-GB" sz="2800" i="1" dirty="0" smtClean="0"/>
              <a:t>B</a:t>
            </a:r>
            <a:r>
              <a:rPr lang="en-GB" sz="2800" dirty="0" smtClean="0"/>
              <a:t> is possible to reconstruct the original signal from the samples.</a:t>
            </a:r>
          </a:p>
        </p:txBody>
      </p:sp>
    </p:spTree>
    <p:extLst>
      <p:ext uri="{BB962C8B-B14F-4D97-AF65-F5344CB8AC3E}">
        <p14:creationId xmlns:p14="http://schemas.microsoft.com/office/powerpoint/2010/main" val="30980489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Sampling of low-pass signals</a:t>
            </a:r>
            <a:endParaRPr lang="en-GB" dirty="0"/>
          </a:p>
        </p:txBody>
      </p:sp>
      <p:sp>
        <p:nvSpPr>
          <p:cNvPr id="3" name="Content Placeholder 2"/>
          <p:cNvSpPr>
            <a:spLocks noGrp="1"/>
          </p:cNvSpPr>
          <p:nvPr>
            <p:ph idx="1"/>
          </p:nvPr>
        </p:nvSpPr>
        <p:spPr/>
        <p:txBody>
          <a:bodyPr>
            <a:normAutofit/>
          </a:bodyPr>
          <a:lstStyle/>
          <a:p>
            <a:r>
              <a:rPr lang="en-GB" dirty="0" smtClean="0"/>
              <a:t>In the Fourier transform domain</a:t>
            </a:r>
          </a:p>
          <a:p>
            <a:endParaRPr lang="en-GB" sz="2400" dirty="0" smtClean="0"/>
          </a:p>
          <a:p>
            <a:pPr>
              <a:buNone/>
            </a:pPr>
            <a:endParaRPr lang="en-GB" dirty="0" smtClean="0"/>
          </a:p>
          <a:p>
            <a:r>
              <a:rPr lang="en-GB" dirty="0" smtClean="0"/>
              <a:t>Fourier transform of the signal </a:t>
            </a:r>
            <a:r>
              <a:rPr lang="en-GB" i="1" dirty="0" err="1" smtClean="0"/>
              <a:t>p</a:t>
            </a:r>
            <a:r>
              <a:rPr lang="en-GB" dirty="0" err="1" smtClean="0"/>
              <a:t>(</a:t>
            </a:r>
            <a:r>
              <a:rPr lang="en-GB" i="1" dirty="0" err="1" smtClean="0"/>
              <a:t>t</a:t>
            </a:r>
            <a:r>
              <a:rPr lang="en-GB" dirty="0" smtClean="0"/>
              <a:t>)</a:t>
            </a:r>
          </a:p>
          <a:p>
            <a:pPr>
              <a:buNone/>
            </a:pPr>
            <a:endParaRPr lang="en-GB" sz="2400" dirty="0"/>
          </a:p>
        </p:txBody>
      </p:sp>
      <p:graphicFrame>
        <p:nvGraphicFramePr>
          <p:cNvPr id="16386" name="Object 2"/>
          <p:cNvGraphicFramePr>
            <a:graphicFrameLocks noChangeAspect="1"/>
          </p:cNvGraphicFramePr>
          <p:nvPr/>
        </p:nvGraphicFramePr>
        <p:xfrm>
          <a:off x="2424112" y="2312237"/>
          <a:ext cx="4295775" cy="711200"/>
        </p:xfrm>
        <a:graphic>
          <a:graphicData uri="http://schemas.openxmlformats.org/presentationml/2006/ole">
            <mc:AlternateContent xmlns:mc="http://schemas.openxmlformats.org/markup-compatibility/2006">
              <mc:Choice xmlns:v="urn:schemas-microsoft-com:vml" Requires="v">
                <p:oleObj spid="_x0000_s170040" name="Equation" r:id="rId4" imgW="2159000" imgH="355600" progId="Equation.3">
                  <p:embed/>
                </p:oleObj>
              </mc:Choice>
              <mc:Fallback>
                <p:oleObj name="Equation" r:id="rId4" imgW="21590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4112" y="2312237"/>
                        <a:ext cx="429577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1757826256"/>
              </p:ext>
            </p:extLst>
          </p:nvPr>
        </p:nvGraphicFramePr>
        <p:xfrm>
          <a:off x="2967831" y="3714433"/>
          <a:ext cx="3208337" cy="889000"/>
        </p:xfrm>
        <a:graphic>
          <a:graphicData uri="http://schemas.openxmlformats.org/presentationml/2006/ole">
            <mc:AlternateContent xmlns:mc="http://schemas.openxmlformats.org/markup-compatibility/2006">
              <mc:Choice xmlns:v="urn:schemas-microsoft-com:vml" Requires="v">
                <p:oleObj spid="_x0000_s170041" name="Equation" r:id="rId6" imgW="1612900" imgH="444500" progId="Equation.3">
                  <p:embed/>
                </p:oleObj>
              </mc:Choice>
              <mc:Fallback>
                <p:oleObj name="Equation" r:id="rId6" imgW="16129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7831" y="3714433"/>
                        <a:ext cx="320833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PulsesFreq.pdf"/>
          <p:cNvPicPr>
            <a:picLocks noChangeAspect="1"/>
          </p:cNvPicPr>
          <p:nvPr/>
        </p:nvPicPr>
        <p:blipFill>
          <a:blip r:embed="rId8"/>
          <a:stretch>
            <a:fillRect/>
          </a:stretch>
        </p:blipFill>
        <p:spPr>
          <a:xfrm>
            <a:off x="4818147" y="4703763"/>
            <a:ext cx="4064000" cy="1422400"/>
          </a:xfrm>
          <a:prstGeom prst="rect">
            <a:avLst/>
          </a:prstGeom>
        </p:spPr>
      </p:pic>
      <p:pic>
        <p:nvPicPr>
          <p:cNvPr id="9" name="Picture 8" descr="PulsesTime.pdf"/>
          <p:cNvPicPr>
            <a:picLocks noChangeAspect="1"/>
          </p:cNvPicPr>
          <p:nvPr/>
        </p:nvPicPr>
        <p:blipFill>
          <a:blip r:embed="rId9"/>
          <a:stretch>
            <a:fillRect/>
          </a:stretch>
        </p:blipFill>
        <p:spPr>
          <a:xfrm>
            <a:off x="370360" y="4792663"/>
            <a:ext cx="3975100" cy="1333500"/>
          </a:xfrm>
          <a:prstGeom prst="rect">
            <a:avLst/>
          </a:prstGeom>
        </p:spPr>
      </p:pic>
      <p:sp>
        <p:nvSpPr>
          <p:cNvPr id="10" name="Left-Right Arrow 9"/>
          <p:cNvSpPr/>
          <p:nvPr/>
        </p:nvSpPr>
        <p:spPr>
          <a:xfrm>
            <a:off x="4245325" y="5327160"/>
            <a:ext cx="648807" cy="220042"/>
          </a:xfrm>
          <a:prstGeom prst="leftRightArrow">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733392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Aliasing</a:t>
            </a:r>
            <a:endParaRPr lang="en-GB" dirty="0"/>
          </a:p>
        </p:txBody>
      </p:sp>
      <p:sp>
        <p:nvSpPr>
          <p:cNvPr id="4" name="Content Placeholder 3"/>
          <p:cNvSpPr>
            <a:spLocks noGrp="1"/>
          </p:cNvSpPr>
          <p:nvPr>
            <p:ph idx="1"/>
          </p:nvPr>
        </p:nvSpPr>
        <p:spPr/>
        <p:txBody>
          <a:bodyPr/>
          <a:lstStyle/>
          <a:p>
            <a:r>
              <a:rPr lang="en-GB" dirty="0" smtClean="0"/>
              <a:t>When the sampling frequency is not enough, aliasing occurs due to the overlap of the spectrum components</a:t>
            </a:r>
            <a:endParaRPr lang="en-GB" dirty="0"/>
          </a:p>
        </p:txBody>
      </p:sp>
      <p:pic>
        <p:nvPicPr>
          <p:cNvPr id="5" name="Picture 4" descr="AliasSpec.pdf"/>
          <p:cNvPicPr>
            <a:picLocks noChangeAspect="1"/>
          </p:cNvPicPr>
          <p:nvPr/>
        </p:nvPicPr>
        <p:blipFill>
          <a:blip r:embed="rId2"/>
          <a:stretch>
            <a:fillRect/>
          </a:stretch>
        </p:blipFill>
        <p:spPr>
          <a:xfrm>
            <a:off x="870986" y="3367240"/>
            <a:ext cx="7352535" cy="2139747"/>
          </a:xfrm>
          <a:prstGeom prst="rect">
            <a:avLst/>
          </a:prstGeom>
        </p:spPr>
      </p:pic>
    </p:spTree>
    <p:extLst>
      <p:ext uri="{BB962C8B-B14F-4D97-AF65-F5344CB8AC3E}">
        <p14:creationId xmlns:p14="http://schemas.microsoft.com/office/powerpoint/2010/main" val="1170351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91345" y="1549412"/>
            <a:ext cx="6961309" cy="2222476"/>
          </a:xfrm>
          <a:prstGeom prst="rect">
            <a:avLst/>
          </a:prstGeom>
        </p:spPr>
      </p:pic>
      <p:sp>
        <p:nvSpPr>
          <p:cNvPr id="2" name="Title 1"/>
          <p:cNvSpPr>
            <a:spLocks noGrp="1"/>
          </p:cNvSpPr>
          <p:nvPr>
            <p:ph type="title"/>
          </p:nvPr>
        </p:nvSpPr>
        <p:spPr/>
        <p:txBody>
          <a:bodyPr/>
          <a:lstStyle/>
          <a:p>
            <a:r>
              <a:rPr lang="en-US" dirty="0" smtClean="0"/>
              <a:t>Sampling a Low-pass Signal</a:t>
            </a:r>
            <a:endParaRPr lang="en-US" dirty="0"/>
          </a:p>
        </p:txBody>
      </p:sp>
      <p:grpSp>
        <p:nvGrpSpPr>
          <p:cNvPr id="3" name="Group 11"/>
          <p:cNvGrpSpPr/>
          <p:nvPr/>
        </p:nvGrpSpPr>
        <p:grpSpPr>
          <a:xfrm>
            <a:off x="3885611" y="2146741"/>
            <a:ext cx="1370040" cy="1073768"/>
            <a:chOff x="3896559" y="2168639"/>
            <a:chExt cx="1370040" cy="1073768"/>
          </a:xfrm>
        </p:grpSpPr>
        <p:cxnSp>
          <p:nvCxnSpPr>
            <p:cNvPr id="7" name="Straight Connector 6"/>
            <p:cNvCxnSpPr/>
            <p:nvPr/>
          </p:nvCxnSpPr>
          <p:spPr>
            <a:xfrm rot="5400000" flipH="1" flipV="1">
              <a:off x="3360866" y="2704332"/>
              <a:ext cx="1072974"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896559" y="2168639"/>
              <a:ext cx="136924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4730112" y="2705920"/>
              <a:ext cx="107138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5" name="Picture 14"/>
          <p:cNvPicPr>
            <a:picLocks noChangeAspect="1"/>
          </p:cNvPicPr>
          <p:nvPr/>
        </p:nvPicPr>
        <p:blipFill>
          <a:blip r:embed="rId3"/>
          <a:stretch>
            <a:fillRect/>
          </a:stretch>
        </p:blipFill>
        <p:spPr>
          <a:xfrm>
            <a:off x="1091345" y="3984941"/>
            <a:ext cx="3848100" cy="2387600"/>
          </a:xfrm>
          <a:prstGeom prst="rect">
            <a:avLst/>
          </a:prstGeom>
        </p:spPr>
      </p:pic>
      <p:pic>
        <p:nvPicPr>
          <p:cNvPr id="16" name="Picture 15"/>
          <p:cNvPicPr>
            <a:picLocks noChangeAspect="1"/>
          </p:cNvPicPr>
          <p:nvPr/>
        </p:nvPicPr>
        <p:blipFill>
          <a:blip r:embed="rId4"/>
          <a:stretch>
            <a:fillRect/>
          </a:stretch>
        </p:blipFill>
        <p:spPr>
          <a:xfrm>
            <a:off x="5545582" y="4446109"/>
            <a:ext cx="1498600" cy="1524000"/>
          </a:xfrm>
          <a:prstGeom prst="rect">
            <a:avLst/>
          </a:prstGeom>
        </p:spPr>
      </p:pic>
      <p:sp>
        <p:nvSpPr>
          <p:cNvPr id="17" name="Rectangle 16"/>
          <p:cNvSpPr/>
          <p:nvPr/>
        </p:nvSpPr>
        <p:spPr>
          <a:xfrm>
            <a:off x="1554564" y="4313793"/>
            <a:ext cx="1488876" cy="88684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23" name="Group 22"/>
          <p:cNvGrpSpPr/>
          <p:nvPr/>
        </p:nvGrpSpPr>
        <p:grpSpPr>
          <a:xfrm>
            <a:off x="911822" y="1417638"/>
            <a:ext cx="2975378" cy="2896948"/>
            <a:chOff x="911822" y="1417638"/>
            <a:chExt cx="2975378" cy="2896948"/>
          </a:xfrm>
        </p:grpSpPr>
        <p:sp>
          <p:nvSpPr>
            <p:cNvPr id="18" name="TextBox 17"/>
            <p:cNvSpPr txBox="1"/>
            <p:nvPr/>
          </p:nvSpPr>
          <p:spPr>
            <a:xfrm>
              <a:off x="911822" y="1417638"/>
              <a:ext cx="1519703" cy="369332"/>
            </a:xfrm>
            <a:prstGeom prst="rect">
              <a:avLst/>
            </a:prstGeom>
            <a:noFill/>
            <a:ln w="19050" cap="flat" cmpd="sng" algn="ctr">
              <a:solidFill>
                <a:srgbClr val="FF0000"/>
              </a:solidFill>
              <a:prstDash val="solid"/>
              <a:round/>
              <a:headEnd type="none" w="med" len="med"/>
              <a:tailEnd type="none" w="med" len="med"/>
            </a:ln>
          </p:spPr>
          <p:txBody>
            <a:bodyPr wrap="square" rtlCol="0">
              <a:spAutoFit/>
            </a:bodyPr>
            <a:lstStyle/>
            <a:p>
              <a:r>
                <a:rPr lang="en-GB" dirty="0" smtClean="0"/>
                <a:t>Low pass filter</a:t>
              </a:r>
              <a:endParaRPr lang="en-GB" dirty="0"/>
            </a:p>
          </p:txBody>
        </p:sp>
        <p:cxnSp>
          <p:nvCxnSpPr>
            <p:cNvPr id="20" name="Straight Arrow Connector 19"/>
            <p:cNvCxnSpPr/>
            <p:nvPr/>
          </p:nvCxnSpPr>
          <p:spPr>
            <a:xfrm>
              <a:off x="2433114" y="1786970"/>
              <a:ext cx="1454086" cy="36215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1168114" y="3050381"/>
              <a:ext cx="252682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94984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900" decel="100000" fill="hold"/>
                                        <p:tgtEl>
                                          <p:spTgt spid="2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Uniform sampling of band-pass signals</a:t>
            </a:r>
            <a:endParaRPr lang="en-US" dirty="0"/>
          </a:p>
        </p:txBody>
      </p:sp>
      <p:sp>
        <p:nvSpPr>
          <p:cNvPr id="3" name="Content Placeholder 2"/>
          <p:cNvSpPr>
            <a:spLocks noGrp="1"/>
          </p:cNvSpPr>
          <p:nvPr>
            <p:ph idx="1"/>
          </p:nvPr>
        </p:nvSpPr>
        <p:spPr/>
        <p:txBody>
          <a:bodyPr>
            <a:normAutofit/>
          </a:bodyPr>
          <a:lstStyle/>
          <a:p>
            <a:r>
              <a:rPr lang="en-US" sz="2800" dirty="0" smtClean="0"/>
              <a:t>Consider a band-pass signal </a:t>
            </a:r>
            <a:r>
              <a:rPr lang="en-US" sz="2800" i="1" dirty="0" err="1" smtClean="0"/>
              <a:t>x</a:t>
            </a:r>
            <a:r>
              <a:rPr lang="en-US" sz="2800" dirty="0" err="1" smtClean="0"/>
              <a:t>(</a:t>
            </a:r>
            <a:r>
              <a:rPr lang="en-US" sz="2800" i="1" dirty="0" err="1" smtClean="0"/>
              <a:t>t</a:t>
            </a:r>
            <a:r>
              <a:rPr lang="en-US" sz="2800" dirty="0" smtClean="0"/>
              <a:t>) with carrier frequency </a:t>
            </a:r>
            <a:r>
              <a:rPr lang="en-US" sz="2800" i="1" dirty="0" err="1" smtClean="0"/>
              <a:t>f</a:t>
            </a:r>
            <a:r>
              <a:rPr lang="en-US" sz="2800" i="1" baseline="-25000" dirty="0" err="1" smtClean="0"/>
              <a:t>c</a:t>
            </a:r>
            <a:r>
              <a:rPr lang="en-US" sz="2800" dirty="0" smtClean="0"/>
              <a:t> and bandwidth </a:t>
            </a:r>
            <a:r>
              <a:rPr lang="en-US" sz="2800" i="1" dirty="0" smtClean="0"/>
              <a:t>B</a:t>
            </a:r>
            <a:r>
              <a:rPr lang="en-US" sz="2800" dirty="0" smtClean="0"/>
              <a:t>.</a:t>
            </a:r>
          </a:p>
          <a:p>
            <a:r>
              <a:rPr lang="en-US" sz="2800" dirty="0" smtClean="0"/>
              <a:t>The maximum frequency of this signal is</a:t>
            </a:r>
          </a:p>
          <a:p>
            <a:endParaRPr lang="en-US" sz="2800" dirty="0" smtClean="0"/>
          </a:p>
          <a:p>
            <a:r>
              <a:rPr lang="en-US" sz="2800" dirty="0" smtClean="0"/>
              <a:t>Using the </a:t>
            </a:r>
            <a:r>
              <a:rPr lang="en-US" sz="2800" dirty="0" err="1" smtClean="0"/>
              <a:t>Nyquist</a:t>
            </a:r>
            <a:r>
              <a:rPr lang="en-US" sz="2800" dirty="0" smtClean="0"/>
              <a:t> sampling theorem for low-pass signals the sampling frequency </a:t>
            </a:r>
            <a:r>
              <a:rPr lang="en-US" sz="2800" i="1" dirty="0" err="1" smtClean="0"/>
              <a:t>f</a:t>
            </a:r>
            <a:r>
              <a:rPr lang="en-US" sz="2800" i="1" baseline="-25000" dirty="0" err="1" smtClean="0"/>
              <a:t>s</a:t>
            </a:r>
            <a:r>
              <a:rPr lang="en-US" sz="2800" dirty="0" smtClean="0"/>
              <a:t> for the signal </a:t>
            </a:r>
            <a:r>
              <a:rPr lang="en-US" sz="2800" i="1" dirty="0" err="1" smtClean="0"/>
              <a:t>x</a:t>
            </a:r>
            <a:r>
              <a:rPr lang="en-US" sz="2800" dirty="0" err="1" smtClean="0"/>
              <a:t>(</a:t>
            </a:r>
            <a:r>
              <a:rPr lang="en-US" sz="2800" i="1" dirty="0" err="1" smtClean="0"/>
              <a:t>t</a:t>
            </a:r>
            <a:r>
              <a:rPr lang="en-US" sz="2800" dirty="0" smtClean="0"/>
              <a:t>) should be</a:t>
            </a:r>
            <a:endParaRPr lang="en-US" sz="2800" dirty="0"/>
          </a:p>
        </p:txBody>
      </p:sp>
      <p:graphicFrame>
        <p:nvGraphicFramePr>
          <p:cNvPr id="4" name="Object 3"/>
          <p:cNvGraphicFramePr>
            <a:graphicFrameLocks noChangeAspect="1"/>
          </p:cNvGraphicFramePr>
          <p:nvPr/>
        </p:nvGraphicFramePr>
        <p:xfrm>
          <a:off x="3701020" y="2971499"/>
          <a:ext cx="1676400" cy="711200"/>
        </p:xfrm>
        <a:graphic>
          <a:graphicData uri="http://schemas.openxmlformats.org/presentationml/2006/ole">
            <mc:AlternateContent xmlns:mc="http://schemas.openxmlformats.org/markup-compatibility/2006">
              <mc:Choice xmlns:v="urn:schemas-microsoft-com:vml" Requires="v">
                <p:oleObj spid="_x0000_s171064" name="Equation" r:id="rId3" imgW="838200" imgH="355600" progId="Equation.3">
                  <p:embed/>
                </p:oleObj>
              </mc:Choice>
              <mc:Fallback>
                <p:oleObj name="Equation" r:id="rId3" imgW="8382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020" y="2971499"/>
                        <a:ext cx="16764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43" name="Object 3"/>
          <p:cNvGraphicFramePr>
            <a:graphicFrameLocks noChangeAspect="1"/>
          </p:cNvGraphicFramePr>
          <p:nvPr/>
        </p:nvGraphicFramePr>
        <p:xfrm>
          <a:off x="3799145" y="5097423"/>
          <a:ext cx="1524000" cy="355600"/>
        </p:xfrm>
        <a:graphic>
          <a:graphicData uri="http://schemas.openxmlformats.org/presentationml/2006/ole">
            <mc:AlternateContent xmlns:mc="http://schemas.openxmlformats.org/markup-compatibility/2006">
              <mc:Choice xmlns:v="urn:schemas-microsoft-com:vml" Requires="v">
                <p:oleObj spid="_x0000_s171065" name="Equation" r:id="rId5" imgW="762000" imgH="177800" progId="Equation.3">
                  <p:embed/>
                </p:oleObj>
              </mc:Choice>
              <mc:Fallback>
                <p:oleObj name="Equation" r:id="rId5" imgW="7620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9145" y="5097423"/>
                        <a:ext cx="1524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7085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Uniform sampling of band-pass signals</a:t>
            </a:r>
            <a:endParaRPr lang="en-US" dirty="0"/>
          </a:p>
        </p:txBody>
      </p:sp>
      <p:sp>
        <p:nvSpPr>
          <p:cNvPr id="3" name="Content Placeholder 2"/>
          <p:cNvSpPr>
            <a:spLocks noGrp="1"/>
          </p:cNvSpPr>
          <p:nvPr>
            <p:ph idx="1"/>
          </p:nvPr>
        </p:nvSpPr>
        <p:spPr>
          <a:xfrm>
            <a:off x="457200" y="1600200"/>
            <a:ext cx="8229600" cy="3206285"/>
          </a:xfrm>
        </p:spPr>
        <p:txBody>
          <a:bodyPr wrap="square" anchor="t">
            <a:normAutofit/>
          </a:bodyPr>
          <a:lstStyle/>
          <a:p>
            <a:r>
              <a:rPr lang="en-US" dirty="0" smtClean="0"/>
              <a:t>For modulated signals </a:t>
            </a:r>
            <a:r>
              <a:rPr lang="en-US" i="1" dirty="0" err="1" smtClean="0"/>
              <a:t>x</a:t>
            </a:r>
            <a:r>
              <a:rPr lang="en-US" dirty="0" err="1" smtClean="0"/>
              <a:t>(</a:t>
            </a:r>
            <a:r>
              <a:rPr lang="en-US" i="1" dirty="0" err="1" smtClean="0"/>
              <a:t>t</a:t>
            </a:r>
            <a:r>
              <a:rPr lang="en-US" dirty="0" smtClean="0"/>
              <a:t>) where the frequency of the carrier </a:t>
            </a:r>
            <a:r>
              <a:rPr lang="en-US" i="1" dirty="0" err="1" smtClean="0"/>
              <a:t>f</a:t>
            </a:r>
            <a:r>
              <a:rPr lang="en-US" i="1" baseline="-25000" dirty="0" err="1" smtClean="0"/>
              <a:t>c</a:t>
            </a:r>
            <a:r>
              <a:rPr lang="en-US" dirty="0" smtClean="0"/>
              <a:t> is much larger than the signal bandwidth, this form of sampling is impracticable.</a:t>
            </a:r>
          </a:p>
          <a:p>
            <a:r>
              <a:rPr lang="en-US" dirty="0" smtClean="0"/>
              <a:t>However, there is a version of the </a:t>
            </a:r>
            <a:r>
              <a:rPr lang="en-US" dirty="0" err="1" smtClean="0"/>
              <a:t>Nyquist</a:t>
            </a:r>
            <a:r>
              <a:rPr lang="en-US" dirty="0" smtClean="0"/>
              <a:t> theorem for band-pass signals</a:t>
            </a:r>
          </a:p>
        </p:txBody>
      </p:sp>
      <p:sp>
        <p:nvSpPr>
          <p:cNvPr id="4" name="TextBox 3"/>
          <p:cNvSpPr txBox="1"/>
          <p:nvPr/>
        </p:nvSpPr>
        <p:spPr>
          <a:xfrm>
            <a:off x="998286" y="4711993"/>
            <a:ext cx="7147428"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just">
              <a:buNone/>
            </a:pPr>
            <a:r>
              <a:rPr lang="en-US" sz="2800" i="1" dirty="0" smtClean="0"/>
              <a:t>If a signal as bandwidth B, then the sampling frequency </a:t>
            </a:r>
            <a:r>
              <a:rPr lang="en-US" sz="2800" i="1" dirty="0" err="1" smtClean="0"/>
              <a:t>f</a:t>
            </a:r>
            <a:r>
              <a:rPr lang="en-US" sz="2800" i="1" baseline="-25000" dirty="0" err="1" smtClean="0"/>
              <a:t>s</a:t>
            </a:r>
            <a:r>
              <a:rPr lang="en-US" sz="2800" i="1" dirty="0" smtClean="0"/>
              <a:t> should be greater than 2B in order to be possible to recover the original signal from the samples.</a:t>
            </a:r>
            <a:endParaRPr lang="en-US" sz="2800" i="1" dirty="0"/>
          </a:p>
        </p:txBody>
      </p:sp>
    </p:spTree>
    <p:extLst>
      <p:ext uri="{BB962C8B-B14F-4D97-AF65-F5344CB8AC3E}">
        <p14:creationId xmlns:p14="http://schemas.microsoft.com/office/powerpoint/2010/main" val="37239002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091345" y="1549412"/>
            <a:ext cx="6961309" cy="2222476"/>
          </a:xfrm>
          <a:prstGeom prst="rect">
            <a:avLst/>
          </a:prstGeom>
        </p:spPr>
      </p:pic>
      <p:sp>
        <p:nvSpPr>
          <p:cNvPr id="2" name="Title 1"/>
          <p:cNvSpPr>
            <a:spLocks noGrp="1"/>
          </p:cNvSpPr>
          <p:nvPr>
            <p:ph type="title"/>
          </p:nvPr>
        </p:nvSpPr>
        <p:spPr/>
        <p:txBody>
          <a:bodyPr>
            <a:normAutofit fontScale="90000"/>
          </a:bodyPr>
          <a:lstStyle/>
          <a:p>
            <a:r>
              <a:rPr lang="en-US" dirty="0" smtClean="0"/>
              <a:t>Sub-Sampling Using a Band-pass Filter</a:t>
            </a:r>
            <a:endParaRPr lang="en-US" dirty="0"/>
          </a:p>
        </p:txBody>
      </p:sp>
      <p:grpSp>
        <p:nvGrpSpPr>
          <p:cNvPr id="3" name="Group 11"/>
          <p:cNvGrpSpPr/>
          <p:nvPr/>
        </p:nvGrpSpPr>
        <p:grpSpPr>
          <a:xfrm>
            <a:off x="6660718" y="2145947"/>
            <a:ext cx="1370040" cy="1073768"/>
            <a:chOff x="3896559" y="2168639"/>
            <a:chExt cx="1370040" cy="1073768"/>
          </a:xfrm>
        </p:grpSpPr>
        <p:cxnSp>
          <p:nvCxnSpPr>
            <p:cNvPr id="7" name="Straight Connector 6"/>
            <p:cNvCxnSpPr/>
            <p:nvPr/>
          </p:nvCxnSpPr>
          <p:spPr>
            <a:xfrm rot="5400000" flipH="1" flipV="1">
              <a:off x="3360866" y="2704332"/>
              <a:ext cx="1072974"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896559" y="2168639"/>
              <a:ext cx="136924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4730112" y="2705920"/>
              <a:ext cx="107138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5" name="Picture 14"/>
          <p:cNvPicPr>
            <a:picLocks noChangeAspect="1"/>
          </p:cNvPicPr>
          <p:nvPr/>
        </p:nvPicPr>
        <p:blipFill>
          <a:blip r:embed="rId3"/>
          <a:stretch>
            <a:fillRect/>
          </a:stretch>
        </p:blipFill>
        <p:spPr>
          <a:xfrm>
            <a:off x="1091345" y="3984941"/>
            <a:ext cx="3848100" cy="2387600"/>
          </a:xfrm>
          <a:prstGeom prst="rect">
            <a:avLst/>
          </a:prstGeom>
        </p:spPr>
      </p:pic>
      <p:grpSp>
        <p:nvGrpSpPr>
          <p:cNvPr id="4" name="Group 11"/>
          <p:cNvGrpSpPr/>
          <p:nvPr/>
        </p:nvGrpSpPr>
        <p:grpSpPr>
          <a:xfrm>
            <a:off x="1124189" y="2145153"/>
            <a:ext cx="1370040" cy="1073768"/>
            <a:chOff x="3896559" y="2168639"/>
            <a:chExt cx="1370040" cy="1073768"/>
          </a:xfrm>
        </p:grpSpPr>
        <p:cxnSp>
          <p:nvCxnSpPr>
            <p:cNvPr id="12" name="Straight Connector 11"/>
            <p:cNvCxnSpPr/>
            <p:nvPr/>
          </p:nvCxnSpPr>
          <p:spPr>
            <a:xfrm rot="5400000" flipH="1" flipV="1">
              <a:off x="3360866" y="2704332"/>
              <a:ext cx="1072974"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896559" y="2168639"/>
              <a:ext cx="136924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730112" y="2705920"/>
              <a:ext cx="107138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4"/>
          <a:stretch>
            <a:fillRect/>
          </a:stretch>
        </p:blipFill>
        <p:spPr>
          <a:xfrm>
            <a:off x="5697260" y="4489905"/>
            <a:ext cx="1498600" cy="1524000"/>
          </a:xfrm>
          <a:prstGeom prst="rect">
            <a:avLst/>
          </a:prstGeom>
        </p:spPr>
      </p:pic>
      <p:sp>
        <p:nvSpPr>
          <p:cNvPr id="20" name="Rectangle 19"/>
          <p:cNvSpPr/>
          <p:nvPr/>
        </p:nvSpPr>
        <p:spPr>
          <a:xfrm>
            <a:off x="1554564" y="4313793"/>
            <a:ext cx="1488876" cy="88684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1" name="Rounded Rectangular Callout 20"/>
          <p:cNvSpPr/>
          <p:nvPr/>
        </p:nvSpPr>
        <p:spPr>
          <a:xfrm>
            <a:off x="4572000" y="6013905"/>
            <a:ext cx="2088718" cy="621015"/>
          </a:xfrm>
          <a:prstGeom prst="wedgeRoundRectCallout">
            <a:avLst>
              <a:gd name="adj1" fmla="val -73246"/>
              <a:gd name="adj2" fmla="val -625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chemeClr val="tx1"/>
                </a:solidFill>
              </a:rPr>
              <a:t>F</a:t>
            </a:r>
            <a:r>
              <a:rPr lang="en-US" sz="2800" i="1" baseline="-25000" dirty="0" smtClean="0">
                <a:solidFill>
                  <a:schemeClr val="tx1"/>
                </a:solidFill>
              </a:rPr>
              <a:t>s</a:t>
            </a:r>
            <a:r>
              <a:rPr lang="en-US" sz="2800" dirty="0" smtClean="0">
                <a:solidFill>
                  <a:schemeClr val="tx1"/>
                </a:solidFill>
              </a:rPr>
              <a:t>=2</a:t>
            </a:r>
            <a:r>
              <a:rPr lang="en-US" sz="2800" i="1" dirty="0" smtClean="0">
                <a:solidFill>
                  <a:schemeClr val="tx1"/>
                </a:solidFill>
              </a:rPr>
              <a:t>B</a:t>
            </a:r>
            <a:endParaRPr lang="en-US" sz="2800" i="1" dirty="0">
              <a:solidFill>
                <a:schemeClr val="tx1"/>
              </a:solidFill>
            </a:endParaRPr>
          </a:p>
        </p:txBody>
      </p:sp>
      <p:cxnSp>
        <p:nvCxnSpPr>
          <p:cNvPr id="25" name="Straight Arrow Connector 24"/>
          <p:cNvCxnSpPr/>
          <p:nvPr/>
        </p:nvCxnSpPr>
        <p:spPr>
          <a:xfrm>
            <a:off x="1091345" y="1926973"/>
            <a:ext cx="1402884"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125777" y="1472769"/>
            <a:ext cx="1368452" cy="461665"/>
          </a:xfrm>
          <a:prstGeom prst="rect">
            <a:avLst/>
          </a:prstGeom>
          <a:noFill/>
          <a:ln>
            <a:noFill/>
          </a:ln>
        </p:spPr>
        <p:txBody>
          <a:bodyPr wrap="square" rtlCol="0">
            <a:spAutoFit/>
          </a:bodyPr>
          <a:lstStyle/>
          <a:p>
            <a:pPr algn="ctr"/>
            <a:r>
              <a:rPr lang="en-US" sz="2400" dirty="0" smtClean="0">
                <a:solidFill>
                  <a:srgbClr val="FF0000"/>
                </a:solidFill>
              </a:rPr>
              <a:t>2B</a:t>
            </a:r>
            <a:endParaRPr lang="en-US" sz="2400" dirty="0">
              <a:solidFill>
                <a:srgbClr val="FF0000"/>
              </a:solidFill>
            </a:endParaRPr>
          </a:p>
        </p:txBody>
      </p:sp>
      <p:cxnSp>
        <p:nvCxnSpPr>
          <p:cNvPr id="28" name="Straight Arrow Connector 27"/>
          <p:cNvCxnSpPr/>
          <p:nvPr/>
        </p:nvCxnSpPr>
        <p:spPr>
          <a:xfrm>
            <a:off x="3853342" y="3574474"/>
            <a:ext cx="1402884"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87774" y="3120270"/>
            <a:ext cx="1368452" cy="461665"/>
          </a:xfrm>
          <a:prstGeom prst="rect">
            <a:avLst/>
          </a:prstGeom>
          <a:noFill/>
          <a:ln>
            <a:noFill/>
          </a:ln>
        </p:spPr>
        <p:txBody>
          <a:bodyPr wrap="square" rtlCol="0">
            <a:spAutoFit/>
          </a:bodyPr>
          <a:lstStyle/>
          <a:p>
            <a:pPr algn="ctr"/>
            <a:r>
              <a:rPr lang="en-US" sz="2400" dirty="0" smtClean="0">
                <a:solidFill>
                  <a:srgbClr val="FF0000"/>
                </a:solidFill>
              </a:rPr>
              <a:t>2B</a:t>
            </a:r>
            <a:endParaRPr lang="en-US" sz="2400" dirty="0">
              <a:solidFill>
                <a:srgbClr val="FF0000"/>
              </a:solidFill>
            </a:endParaRPr>
          </a:p>
        </p:txBody>
      </p:sp>
    </p:spTree>
    <p:extLst>
      <p:ext uri="{BB962C8B-B14F-4D97-AF65-F5344CB8AC3E}">
        <p14:creationId xmlns:p14="http://schemas.microsoft.com/office/powerpoint/2010/main" val="24859505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Sub-Sampling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sampling frequency </a:t>
            </a:r>
            <a:r>
              <a:rPr lang="en-US" i="1" dirty="0" err="1" smtClean="0"/>
              <a:t>f</a:t>
            </a:r>
            <a:r>
              <a:rPr lang="en-US" i="1" baseline="-25000" dirty="0" err="1" smtClean="0"/>
              <a:t>s</a:t>
            </a:r>
            <a:r>
              <a:rPr lang="en-US" dirty="0" smtClean="0"/>
              <a:t> should be properly chosen in order to match the carrier frequency, we could have </a:t>
            </a:r>
            <a:r>
              <a:rPr lang="en-US" i="1" dirty="0" err="1" smtClean="0"/>
              <a:t>f</a:t>
            </a:r>
            <a:r>
              <a:rPr lang="en-US" i="1" baseline="-25000" dirty="0" err="1" smtClean="0"/>
              <a:t>c</a:t>
            </a:r>
            <a:r>
              <a:rPr lang="en-US" dirty="0" smtClean="0"/>
              <a:t>=</a:t>
            </a:r>
            <a:r>
              <a:rPr lang="en-US" i="1" dirty="0" err="1" smtClean="0"/>
              <a:t>kf</a:t>
            </a:r>
            <a:r>
              <a:rPr lang="en-US" i="1" baseline="-25000" dirty="0" err="1" smtClean="0"/>
              <a:t>s</a:t>
            </a:r>
            <a:r>
              <a:rPr lang="en-US" dirty="0" smtClean="0"/>
              <a:t>, with </a:t>
            </a:r>
            <a:r>
              <a:rPr lang="en-US" i="1" dirty="0" err="1" smtClean="0"/>
              <a:t>k</a:t>
            </a:r>
            <a:r>
              <a:rPr lang="en-US" dirty="0" smtClean="0"/>
              <a:t> an integer.</a:t>
            </a:r>
          </a:p>
          <a:p>
            <a:r>
              <a:rPr lang="en-US" dirty="0" smtClean="0"/>
              <a:t>In certain systems we can use oversampling and perform the band-pass filtering in the digital domain.</a:t>
            </a:r>
          </a:p>
          <a:p>
            <a:r>
              <a:rPr lang="en-US" dirty="0" smtClean="0"/>
              <a:t>As the resultant signal is oversampled it can decimated. Using </a:t>
            </a:r>
            <a:r>
              <a:rPr lang="en-US" dirty="0" err="1" smtClean="0"/>
              <a:t>polyphase</a:t>
            </a:r>
            <a:r>
              <a:rPr lang="en-US" dirty="0" smtClean="0"/>
              <a:t> decomposition of the anti-aliasing filters an efficient implementation is possible.</a:t>
            </a:r>
          </a:p>
        </p:txBody>
      </p:sp>
    </p:spTree>
    <p:extLst>
      <p:ext uri="{BB962C8B-B14F-4D97-AF65-F5344CB8AC3E}">
        <p14:creationId xmlns:p14="http://schemas.microsoft.com/office/powerpoint/2010/main" val="42008031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Sampling of band-pass signals</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Nyquist</a:t>
            </a:r>
            <a:r>
              <a:rPr lang="en-GB" dirty="0" smtClean="0"/>
              <a:t> zones</a:t>
            </a:r>
            <a:endParaRPr lang="en-GB" dirty="0"/>
          </a:p>
        </p:txBody>
      </p:sp>
      <p:graphicFrame>
        <p:nvGraphicFramePr>
          <p:cNvPr id="4" name="Object 3"/>
          <p:cNvGraphicFramePr>
            <a:graphicFrameLocks noChangeAspect="1"/>
          </p:cNvGraphicFramePr>
          <p:nvPr/>
        </p:nvGraphicFramePr>
        <p:xfrm>
          <a:off x="1660525" y="5632450"/>
          <a:ext cx="5822950" cy="987425"/>
        </p:xfrm>
        <a:graphic>
          <a:graphicData uri="http://schemas.openxmlformats.org/presentationml/2006/ole">
            <mc:AlternateContent xmlns:mc="http://schemas.openxmlformats.org/markup-compatibility/2006">
              <mc:Choice xmlns:v="urn:schemas-microsoft-com:vml" Requires="v">
                <p:oleObj spid="_x0000_s172066" name="Equation" r:id="rId3" imgW="2921000" imgH="495300" progId="Equation.3">
                  <p:embed/>
                </p:oleObj>
              </mc:Choice>
              <mc:Fallback>
                <p:oleObj name="Equation" r:id="rId3" imgW="29210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0525" y="5632450"/>
                        <a:ext cx="5822950"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5"/>
          <a:stretch>
            <a:fillRect/>
          </a:stretch>
        </p:blipFill>
        <p:spPr>
          <a:xfrm>
            <a:off x="1611052" y="2622550"/>
            <a:ext cx="5924258" cy="2351190"/>
          </a:xfrm>
          <a:prstGeom prst="rect">
            <a:avLst/>
          </a:prstGeom>
        </p:spPr>
      </p:pic>
    </p:spTree>
    <p:extLst>
      <p:ext uri="{BB962C8B-B14F-4D97-AF65-F5344CB8AC3E}">
        <p14:creationId xmlns:p14="http://schemas.microsoft.com/office/powerpoint/2010/main" val="6170566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 Order Sampling</a:t>
            </a:r>
            <a:endParaRPr lang="en-GB" dirty="0"/>
          </a:p>
        </p:txBody>
      </p:sp>
      <p:sp>
        <p:nvSpPr>
          <p:cNvPr id="3" name="Content Placeholder 2"/>
          <p:cNvSpPr>
            <a:spLocks noGrp="1"/>
          </p:cNvSpPr>
          <p:nvPr>
            <p:ph idx="1"/>
          </p:nvPr>
        </p:nvSpPr>
        <p:spPr/>
        <p:txBody>
          <a:bodyPr/>
          <a:lstStyle/>
          <a:p>
            <a:r>
              <a:rPr lang="en-GB" dirty="0" smtClean="0"/>
              <a:t>The second order sampling is a form of sub-sampling with down conversion that gives the in-phase and </a:t>
            </a:r>
            <a:r>
              <a:rPr lang="en-GB" dirty="0" err="1" smtClean="0"/>
              <a:t>quadrature</a:t>
            </a:r>
            <a:r>
              <a:rPr lang="en-GB" dirty="0" smtClean="0"/>
              <a:t> components directly.</a:t>
            </a:r>
            <a:endParaRPr lang="en-GB" dirty="0"/>
          </a:p>
        </p:txBody>
      </p:sp>
      <p:pic>
        <p:nvPicPr>
          <p:cNvPr id="4" name="Picture 3"/>
          <p:cNvPicPr>
            <a:picLocks noChangeAspect="1"/>
          </p:cNvPicPr>
          <p:nvPr/>
        </p:nvPicPr>
        <p:blipFill>
          <a:blip r:embed="rId2"/>
          <a:stretch>
            <a:fillRect/>
          </a:stretch>
        </p:blipFill>
        <p:spPr>
          <a:xfrm>
            <a:off x="2535419" y="3429000"/>
            <a:ext cx="4073161" cy="3029026"/>
          </a:xfrm>
          <a:prstGeom prst="rect">
            <a:avLst/>
          </a:prstGeom>
        </p:spPr>
      </p:pic>
    </p:spTree>
    <p:extLst>
      <p:ext uri="{BB962C8B-B14F-4D97-AF65-F5344CB8AC3E}">
        <p14:creationId xmlns:p14="http://schemas.microsoft.com/office/powerpoint/2010/main" val="1418492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Sumary	</a:t>
            </a:r>
            <a:endParaRPr lang="en-GB"/>
          </a:p>
        </p:txBody>
      </p:sp>
      <p:sp>
        <p:nvSpPr>
          <p:cNvPr id="3" name="Content Placeholder 2"/>
          <p:cNvSpPr>
            <a:spLocks noGrp="1"/>
          </p:cNvSpPr>
          <p:nvPr>
            <p:ph idx="1"/>
          </p:nvPr>
        </p:nvSpPr>
        <p:spPr/>
        <p:txBody>
          <a:bodyPr/>
          <a:lstStyle/>
          <a:p>
            <a:r>
              <a:rPr lang="en-GB" dirty="0" smtClean="0"/>
              <a:t>The USRP kits </a:t>
            </a:r>
            <a:r>
              <a:rPr lang="en-GB" smtClean="0"/>
              <a:t>in the Lab</a:t>
            </a:r>
            <a:endParaRPr lang="en-GB" dirty="0" smtClean="0"/>
          </a:p>
          <a:p>
            <a:r>
              <a:rPr lang="en-GB" dirty="0" smtClean="0"/>
              <a:t>Sampling of low-pass signals</a:t>
            </a:r>
          </a:p>
          <a:p>
            <a:r>
              <a:rPr lang="en-GB" dirty="0" smtClean="0"/>
              <a:t>Sampling of band-pass signals</a:t>
            </a:r>
          </a:p>
          <a:p>
            <a:r>
              <a:rPr lang="en-GB" dirty="0" smtClean="0"/>
              <a:t>Second order sampling</a:t>
            </a:r>
          </a:p>
          <a:p>
            <a:r>
              <a:rPr lang="en-GB" dirty="0" smtClean="0"/>
              <a:t>Quantization</a:t>
            </a:r>
            <a:endParaRPr lang="en-GB" dirty="0"/>
          </a:p>
        </p:txBody>
      </p:sp>
    </p:spTree>
    <p:extLst>
      <p:ext uri="{BB962C8B-B14F-4D97-AF65-F5344CB8AC3E}">
        <p14:creationId xmlns:p14="http://schemas.microsoft.com/office/powerpoint/2010/main" val="1257451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 Order Sampling</a:t>
            </a:r>
            <a:endParaRPr lang="en-GB" dirty="0"/>
          </a:p>
        </p:txBody>
      </p:sp>
      <p:graphicFrame>
        <p:nvGraphicFramePr>
          <p:cNvPr id="51202" name="Object 2"/>
          <p:cNvGraphicFramePr>
            <a:graphicFrameLocks noChangeAspect="1"/>
          </p:cNvGraphicFramePr>
          <p:nvPr/>
        </p:nvGraphicFramePr>
        <p:xfrm>
          <a:off x="1056173" y="2000290"/>
          <a:ext cx="4835525" cy="404812"/>
        </p:xfrm>
        <a:graphic>
          <a:graphicData uri="http://schemas.openxmlformats.org/presentationml/2006/ole">
            <mc:AlternateContent xmlns:mc="http://schemas.openxmlformats.org/markup-compatibility/2006">
              <mc:Choice xmlns:v="urn:schemas-microsoft-com:vml" Requires="v">
                <p:oleObj spid="_x0000_s173156" name="Equation" r:id="rId3" imgW="2425700" imgH="203200" progId="Equation.3">
                  <p:embed/>
                </p:oleObj>
              </mc:Choice>
              <mc:Fallback>
                <p:oleObj name="Equation" r:id="rId3" imgW="24257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173" y="2000290"/>
                        <a:ext cx="48355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1031875" y="2644775"/>
          <a:ext cx="3998913" cy="784225"/>
        </p:xfrm>
        <a:graphic>
          <a:graphicData uri="http://schemas.openxmlformats.org/presentationml/2006/ole">
            <mc:AlternateContent xmlns:mc="http://schemas.openxmlformats.org/markup-compatibility/2006">
              <mc:Choice xmlns:v="urn:schemas-microsoft-com:vml" Requires="v">
                <p:oleObj spid="_x0000_s173157" name="Equation" r:id="rId5" imgW="2006600" imgH="393700" progId="Equation.3">
                  <p:embed/>
                </p:oleObj>
              </mc:Choice>
              <mc:Fallback>
                <p:oleObj name="Equation" r:id="rId5" imgW="20066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2644775"/>
                        <a:ext cx="3998913"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1056173" y="3721996"/>
          <a:ext cx="4835525" cy="404812"/>
        </p:xfrm>
        <a:graphic>
          <a:graphicData uri="http://schemas.openxmlformats.org/presentationml/2006/ole">
            <mc:AlternateContent xmlns:mc="http://schemas.openxmlformats.org/markup-compatibility/2006">
              <mc:Choice xmlns:v="urn:schemas-microsoft-com:vml" Requires="v">
                <p:oleObj spid="_x0000_s173158" name="Equation" r:id="rId7" imgW="2425700" imgH="203200" progId="Equation.3">
                  <p:embed/>
                </p:oleObj>
              </mc:Choice>
              <mc:Fallback>
                <p:oleObj name="Equation" r:id="rId7" imgW="24257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173" y="3721996"/>
                        <a:ext cx="4835525"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979488" y="4570413"/>
          <a:ext cx="4076700" cy="936625"/>
        </p:xfrm>
        <a:graphic>
          <a:graphicData uri="http://schemas.openxmlformats.org/presentationml/2006/ole">
            <mc:AlternateContent xmlns:mc="http://schemas.openxmlformats.org/markup-compatibility/2006">
              <mc:Choice xmlns:v="urn:schemas-microsoft-com:vml" Requires="v">
                <p:oleObj spid="_x0000_s173159" name="Equation" r:id="rId9" imgW="2044700" imgH="469900" progId="Equation.3">
                  <p:embed/>
                </p:oleObj>
              </mc:Choice>
              <mc:Fallback>
                <p:oleObj name="Equation" r:id="rId9" imgW="2044700" imgH="469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488" y="4570413"/>
                        <a:ext cx="40767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945630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448613" y="1417639"/>
            <a:ext cx="8377905" cy="2011362"/>
          </a:xfrm>
          <a:prstGeom prst="rect">
            <a:avLst/>
          </a:prstGeom>
        </p:spPr>
      </p:pic>
      <p:sp>
        <p:nvSpPr>
          <p:cNvPr id="2" name="Title 1"/>
          <p:cNvSpPr>
            <a:spLocks noGrp="1"/>
          </p:cNvSpPr>
          <p:nvPr>
            <p:ph type="title"/>
          </p:nvPr>
        </p:nvSpPr>
        <p:spPr/>
        <p:txBody>
          <a:bodyPr>
            <a:normAutofit fontScale="90000"/>
          </a:bodyPr>
          <a:lstStyle/>
          <a:p>
            <a:r>
              <a:rPr lang="en-GB" dirty="0" smtClean="0"/>
              <a:t>Oversampling and Digital Decimation</a:t>
            </a:r>
            <a:endParaRPr lang="en-GB" dirty="0"/>
          </a:p>
        </p:txBody>
      </p:sp>
      <p:pic>
        <p:nvPicPr>
          <p:cNvPr id="4" name="Picture 3"/>
          <p:cNvPicPr>
            <a:picLocks noChangeAspect="1"/>
          </p:cNvPicPr>
          <p:nvPr/>
        </p:nvPicPr>
        <p:blipFill>
          <a:blip r:embed="rId3"/>
          <a:stretch>
            <a:fillRect/>
          </a:stretch>
        </p:blipFill>
        <p:spPr>
          <a:xfrm>
            <a:off x="844550" y="4165529"/>
            <a:ext cx="7454900" cy="2400300"/>
          </a:xfrm>
          <a:prstGeom prst="rect">
            <a:avLst/>
          </a:prstGeom>
        </p:spPr>
      </p:pic>
      <p:sp>
        <p:nvSpPr>
          <p:cNvPr id="15" name="Rounded Rectangular Callout 14"/>
          <p:cNvSpPr/>
          <p:nvPr/>
        </p:nvSpPr>
        <p:spPr>
          <a:xfrm>
            <a:off x="4572000" y="6013905"/>
            <a:ext cx="2088718" cy="621015"/>
          </a:xfrm>
          <a:prstGeom prst="wedgeRoundRectCallout">
            <a:avLst>
              <a:gd name="adj1" fmla="val -88970"/>
              <a:gd name="adj2" fmla="val -80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i="1" smtClean="0">
                <a:solidFill>
                  <a:schemeClr val="tx1"/>
                </a:solidFill>
              </a:rPr>
              <a:t>F</a:t>
            </a:r>
            <a:r>
              <a:rPr lang="en-GB" sz="2800" i="1" baseline="-25000" smtClean="0">
                <a:solidFill>
                  <a:schemeClr val="tx1"/>
                </a:solidFill>
              </a:rPr>
              <a:t>s</a:t>
            </a:r>
            <a:r>
              <a:rPr lang="en-GB" sz="2800" smtClean="0">
                <a:solidFill>
                  <a:schemeClr val="tx1"/>
                </a:solidFill>
              </a:rPr>
              <a:t>&gt;2</a:t>
            </a:r>
            <a:r>
              <a:rPr lang="en-GB" sz="2800" i="1" smtClean="0">
                <a:solidFill>
                  <a:schemeClr val="tx1"/>
                </a:solidFill>
              </a:rPr>
              <a:t>B</a:t>
            </a:r>
            <a:endParaRPr lang="en-GB" sz="2800" i="1">
              <a:solidFill>
                <a:schemeClr val="tx1"/>
              </a:solidFill>
            </a:endParaRPr>
          </a:p>
        </p:txBody>
      </p:sp>
      <p:grpSp>
        <p:nvGrpSpPr>
          <p:cNvPr id="3" name="Group 18"/>
          <p:cNvGrpSpPr/>
          <p:nvPr/>
        </p:nvGrpSpPr>
        <p:grpSpPr>
          <a:xfrm>
            <a:off x="6687155" y="1780244"/>
            <a:ext cx="685135" cy="461665"/>
            <a:chOff x="3843982" y="3120270"/>
            <a:chExt cx="1412244" cy="461665"/>
          </a:xfrm>
        </p:grpSpPr>
        <p:cxnSp>
          <p:nvCxnSpPr>
            <p:cNvPr id="16" name="Straight Arrow Connector 15"/>
            <p:cNvCxnSpPr/>
            <p:nvPr/>
          </p:nvCxnSpPr>
          <p:spPr>
            <a:xfrm>
              <a:off x="3853342" y="3574474"/>
              <a:ext cx="1402884"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43982" y="3120270"/>
              <a:ext cx="1368452" cy="461665"/>
            </a:xfrm>
            <a:prstGeom prst="rect">
              <a:avLst/>
            </a:prstGeom>
            <a:noFill/>
            <a:ln>
              <a:noFill/>
            </a:ln>
          </p:spPr>
          <p:txBody>
            <a:bodyPr wrap="square" rtlCol="0">
              <a:spAutoFit/>
            </a:bodyPr>
            <a:lstStyle/>
            <a:p>
              <a:pPr algn="ctr"/>
              <a:r>
                <a:rPr lang="en-GB" sz="2400" smtClean="0">
                  <a:solidFill>
                    <a:srgbClr val="FF0000"/>
                  </a:solidFill>
                </a:rPr>
                <a:t>2B</a:t>
              </a:r>
              <a:endParaRPr lang="en-GB" sz="2400">
                <a:solidFill>
                  <a:srgbClr val="FF0000"/>
                </a:solidFill>
              </a:endParaRPr>
            </a:p>
          </p:txBody>
        </p:sp>
      </p:grpSp>
      <p:pic>
        <p:nvPicPr>
          <p:cNvPr id="24" name="Picture 23"/>
          <p:cNvPicPr>
            <a:picLocks noChangeAspect="1"/>
          </p:cNvPicPr>
          <p:nvPr/>
        </p:nvPicPr>
        <p:blipFill>
          <a:blip r:embed="rId4"/>
          <a:stretch>
            <a:fillRect/>
          </a:stretch>
        </p:blipFill>
        <p:spPr>
          <a:xfrm>
            <a:off x="3313901" y="1976481"/>
            <a:ext cx="2516198" cy="2222335"/>
          </a:xfrm>
          <a:prstGeom prst="rect">
            <a:avLst/>
          </a:prstGeom>
        </p:spPr>
      </p:pic>
      <p:grpSp>
        <p:nvGrpSpPr>
          <p:cNvPr id="5" name="Group 32"/>
          <p:cNvGrpSpPr/>
          <p:nvPr/>
        </p:nvGrpSpPr>
        <p:grpSpPr>
          <a:xfrm>
            <a:off x="1324656" y="1251694"/>
            <a:ext cx="1488876" cy="4113180"/>
            <a:chOff x="1324656" y="1251694"/>
            <a:chExt cx="1488876" cy="4113180"/>
          </a:xfrm>
        </p:grpSpPr>
        <p:grpSp>
          <p:nvGrpSpPr>
            <p:cNvPr id="6" name="Group 11"/>
            <p:cNvGrpSpPr/>
            <p:nvPr/>
          </p:nvGrpSpPr>
          <p:grpSpPr>
            <a:xfrm>
              <a:off x="1383326" y="1845938"/>
              <a:ext cx="1265998" cy="1073768"/>
              <a:chOff x="3896559" y="2168639"/>
              <a:chExt cx="1370040" cy="1073768"/>
            </a:xfrm>
          </p:grpSpPr>
          <p:cxnSp>
            <p:nvCxnSpPr>
              <p:cNvPr id="8" name="Straight Connector 7"/>
              <p:cNvCxnSpPr/>
              <p:nvPr/>
            </p:nvCxnSpPr>
            <p:spPr>
              <a:xfrm rot="5400000" flipH="1" flipV="1">
                <a:off x="3360866" y="2704332"/>
                <a:ext cx="1072974"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896559" y="2168639"/>
                <a:ext cx="136924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4730112" y="2705920"/>
                <a:ext cx="1071386"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p:nvPr/>
          </p:nvCxnSpPr>
          <p:spPr>
            <a:xfrm>
              <a:off x="1383326" y="1713359"/>
              <a:ext cx="1265998"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82925" y="1251694"/>
              <a:ext cx="918527" cy="461665"/>
            </a:xfrm>
            <a:prstGeom prst="rect">
              <a:avLst/>
            </a:prstGeom>
            <a:noFill/>
            <a:ln>
              <a:noFill/>
            </a:ln>
          </p:spPr>
          <p:txBody>
            <a:bodyPr wrap="square" rtlCol="0">
              <a:spAutoFit/>
            </a:bodyPr>
            <a:lstStyle/>
            <a:p>
              <a:pPr algn="ctr"/>
              <a:r>
                <a:rPr lang="en-GB" sz="2400" smtClean="0">
                  <a:solidFill>
                    <a:srgbClr val="FF0000"/>
                  </a:solidFill>
                </a:rPr>
                <a:t>&gt;2B</a:t>
              </a:r>
              <a:endParaRPr lang="en-GB" sz="2400">
                <a:solidFill>
                  <a:srgbClr val="FF0000"/>
                </a:solidFill>
              </a:endParaRPr>
            </a:p>
          </p:txBody>
        </p:sp>
        <p:sp>
          <p:nvSpPr>
            <p:cNvPr id="31" name="Rectangle 30"/>
            <p:cNvSpPr/>
            <p:nvPr/>
          </p:nvSpPr>
          <p:spPr>
            <a:xfrm>
              <a:off x="1324656" y="4478028"/>
              <a:ext cx="1488876" cy="88684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mtClean="0"/>
            </a:p>
            <a:p>
              <a:pPr algn="ctr"/>
              <a:endParaRPr lang="en-GB"/>
            </a:p>
          </p:txBody>
        </p:sp>
      </p:grpSp>
      <p:grpSp>
        <p:nvGrpSpPr>
          <p:cNvPr id="7" name="Group 33"/>
          <p:cNvGrpSpPr/>
          <p:nvPr/>
        </p:nvGrpSpPr>
        <p:grpSpPr>
          <a:xfrm>
            <a:off x="4240655" y="2535222"/>
            <a:ext cx="2043279" cy="2829652"/>
            <a:chOff x="4240655" y="2535222"/>
            <a:chExt cx="2043279" cy="2829652"/>
          </a:xfrm>
        </p:grpSpPr>
        <p:grpSp>
          <p:nvGrpSpPr>
            <p:cNvPr id="13" name="Group 11"/>
            <p:cNvGrpSpPr/>
            <p:nvPr/>
          </p:nvGrpSpPr>
          <p:grpSpPr>
            <a:xfrm>
              <a:off x="4240655" y="2535222"/>
              <a:ext cx="696722" cy="1073768"/>
              <a:chOff x="3896559" y="2168639"/>
              <a:chExt cx="1370040" cy="1073768"/>
            </a:xfrm>
          </p:grpSpPr>
          <p:cxnSp>
            <p:nvCxnSpPr>
              <p:cNvPr id="28" name="Straight Connector 27"/>
              <p:cNvCxnSpPr/>
              <p:nvPr/>
            </p:nvCxnSpPr>
            <p:spPr>
              <a:xfrm rot="5400000" flipH="1" flipV="1">
                <a:off x="3360866" y="2704332"/>
                <a:ext cx="1072974" cy="1588"/>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96559" y="2168639"/>
                <a:ext cx="1369246" cy="1588"/>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4730112" y="2705920"/>
                <a:ext cx="1071386" cy="1588"/>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2" name="Rectangle 31"/>
            <p:cNvSpPr/>
            <p:nvPr/>
          </p:nvSpPr>
          <p:spPr>
            <a:xfrm>
              <a:off x="4795058" y="4478028"/>
              <a:ext cx="1488876" cy="886846"/>
            </a:xfrm>
            <a:prstGeom prst="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mtClean="0"/>
            </a:p>
            <a:p>
              <a:pPr algn="ctr"/>
              <a:endParaRPr lang="en-GB"/>
            </a:p>
          </p:txBody>
        </p:sp>
      </p:grpSp>
    </p:spTree>
    <p:extLst>
      <p:ext uri="{BB962C8B-B14F-4D97-AF65-F5344CB8AC3E}">
        <p14:creationId xmlns:p14="http://schemas.microsoft.com/office/powerpoint/2010/main" val="2251569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Quantization</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9799444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E4B677AD-CA18-5D49-B5B8-A334EFC8E11F}" type="slidenum">
              <a:rPr lang="en-US"/>
              <a:pPr/>
              <a:t>23</a:t>
            </a:fld>
            <a:endParaRPr lang="en-US"/>
          </a:p>
        </p:txBody>
      </p:sp>
      <p:sp>
        <p:nvSpPr>
          <p:cNvPr id="945154" name="Rectangle 2"/>
          <p:cNvSpPr>
            <a:spLocks noGrp="1" noChangeArrowheads="1"/>
          </p:cNvSpPr>
          <p:nvPr>
            <p:ph type="title"/>
          </p:nvPr>
        </p:nvSpPr>
        <p:spPr/>
        <p:txBody>
          <a:bodyPr>
            <a:normAutofit fontScale="90000"/>
          </a:bodyPr>
          <a:lstStyle/>
          <a:p>
            <a:r>
              <a:rPr lang="en-GB" sz="4000" smtClean="0"/>
              <a:t>Fixed Point Multiplication with the Q15 Format</a:t>
            </a:r>
            <a:endParaRPr lang="en-GB" sz="4000"/>
          </a:p>
        </p:txBody>
      </p:sp>
      <p:graphicFrame>
        <p:nvGraphicFramePr>
          <p:cNvPr id="945156" name="Object 4"/>
          <p:cNvGraphicFramePr>
            <a:graphicFrameLocks noGrp="1" noChangeAspect="1"/>
          </p:cNvGraphicFramePr>
          <p:nvPr>
            <p:ph idx="1"/>
          </p:nvPr>
        </p:nvGraphicFramePr>
        <p:xfrm>
          <a:off x="539750" y="1700213"/>
          <a:ext cx="7981950" cy="3511550"/>
        </p:xfrm>
        <a:graphic>
          <a:graphicData uri="http://schemas.openxmlformats.org/presentationml/2006/ole">
            <mc:AlternateContent xmlns:mc="http://schemas.openxmlformats.org/markup-compatibility/2006">
              <mc:Choice xmlns:v="urn:schemas-microsoft-com:vml" Requires="v">
                <p:oleObj spid="_x0000_s174114" name="Visio" r:id="rId4" imgW="4737100" imgH="2082800" progId="">
                  <p:embed/>
                </p:oleObj>
              </mc:Choice>
              <mc:Fallback>
                <p:oleObj name="Visio" r:id="rId4" imgW="4737100" imgH="2082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00213"/>
                        <a:ext cx="798195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98232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21FE136-708D-3643-8602-0DD5C5CC913E}" type="slidenum">
              <a:rPr lang="en-US"/>
              <a:pPr/>
              <a:t>24</a:t>
            </a:fld>
            <a:endParaRPr lang="en-US"/>
          </a:p>
        </p:txBody>
      </p:sp>
      <p:sp>
        <p:nvSpPr>
          <p:cNvPr id="947202" name="Rectangle 2"/>
          <p:cNvSpPr>
            <a:spLocks noGrp="1" noChangeArrowheads="1"/>
          </p:cNvSpPr>
          <p:nvPr>
            <p:ph type="title"/>
          </p:nvPr>
        </p:nvSpPr>
        <p:spPr/>
        <p:txBody>
          <a:bodyPr>
            <a:normAutofit/>
          </a:bodyPr>
          <a:lstStyle/>
          <a:p>
            <a:r>
              <a:rPr lang="pt-PT" sz="4000" dirty="0" err="1" smtClean="0"/>
              <a:t>Integer</a:t>
            </a:r>
            <a:r>
              <a:rPr lang="pt-PT" sz="4000" dirty="0" smtClean="0"/>
              <a:t> </a:t>
            </a:r>
            <a:r>
              <a:rPr lang="pt-PT" sz="4000" dirty="0" err="1" smtClean="0"/>
              <a:t>Multiplication</a:t>
            </a:r>
            <a:endParaRPr lang="pt-PT" sz="4000" dirty="0"/>
          </a:p>
        </p:txBody>
      </p:sp>
      <p:graphicFrame>
        <p:nvGraphicFramePr>
          <p:cNvPr id="947208" name="Object 8"/>
          <p:cNvGraphicFramePr>
            <a:graphicFrameLocks noGrp="1" noChangeAspect="1"/>
          </p:cNvGraphicFramePr>
          <p:nvPr>
            <p:ph idx="1"/>
          </p:nvPr>
        </p:nvGraphicFramePr>
        <p:xfrm>
          <a:off x="690563" y="2224088"/>
          <a:ext cx="7966075" cy="3508375"/>
        </p:xfrm>
        <a:graphic>
          <a:graphicData uri="http://schemas.openxmlformats.org/presentationml/2006/ole">
            <mc:AlternateContent xmlns:mc="http://schemas.openxmlformats.org/markup-compatibility/2006">
              <mc:Choice xmlns:v="urn:schemas-microsoft-com:vml" Requires="v">
                <p:oleObj spid="_x0000_s175138" name="Visio" r:id="rId4" imgW="4737100" imgH="2095500" progId="">
                  <p:embed/>
                </p:oleObj>
              </mc:Choice>
              <mc:Fallback>
                <p:oleObj name="Visio" r:id="rId4" imgW="4737100" imgH="20955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2224088"/>
                        <a:ext cx="7966075" cy="350837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13013408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E3F2905D-717A-7F4D-9D7C-DDAA9867E754}" type="slidenum">
              <a:rPr lang="en-US"/>
              <a:pPr/>
              <a:t>25</a:t>
            </a:fld>
            <a:endParaRPr lang="en-US"/>
          </a:p>
        </p:txBody>
      </p:sp>
      <p:sp>
        <p:nvSpPr>
          <p:cNvPr id="951298" name="Rectangle 2"/>
          <p:cNvSpPr>
            <a:spLocks noGrp="1" noChangeArrowheads="1"/>
          </p:cNvSpPr>
          <p:nvPr>
            <p:ph type="title"/>
          </p:nvPr>
        </p:nvSpPr>
        <p:spPr/>
        <p:txBody>
          <a:bodyPr/>
          <a:lstStyle/>
          <a:p>
            <a:r>
              <a:rPr lang="pt-PT" dirty="0" err="1" smtClean="0"/>
              <a:t>Example</a:t>
            </a:r>
            <a:endParaRPr lang="pt-PT" dirty="0"/>
          </a:p>
        </p:txBody>
      </p:sp>
      <p:sp>
        <p:nvSpPr>
          <p:cNvPr id="951299" name="Rectangle 3"/>
          <p:cNvSpPr>
            <a:spLocks noGrp="1" noChangeArrowheads="1"/>
          </p:cNvSpPr>
          <p:nvPr>
            <p:ph type="body" idx="1"/>
          </p:nvPr>
        </p:nvSpPr>
        <p:spPr/>
        <p:txBody>
          <a:bodyPr/>
          <a:lstStyle/>
          <a:p>
            <a:pPr>
              <a:buFontTx/>
              <a:buNone/>
            </a:pPr>
            <a:endParaRPr lang="pt-PT" sz="2400" b="1">
              <a:latin typeface="Courier New" charset="0"/>
            </a:endParaRPr>
          </a:p>
          <a:p>
            <a:pPr>
              <a:buFontTx/>
              <a:buNone/>
            </a:pPr>
            <a:r>
              <a:rPr lang="pt-PT" sz="2400" b="1">
                <a:latin typeface="Courier New" charset="0"/>
              </a:rPr>
              <a:t>0.6796875*0.9296875  =0.63189697265625</a:t>
            </a:r>
          </a:p>
          <a:p>
            <a:pPr>
              <a:buFontTx/>
              <a:buNone/>
            </a:pPr>
            <a:r>
              <a:rPr lang="pt-PT" sz="2400" b="1">
                <a:latin typeface="Courier New" charset="0"/>
              </a:rPr>
              <a:t>119      *87         =10353</a:t>
            </a:r>
          </a:p>
          <a:p>
            <a:pPr>
              <a:buFontTx/>
              <a:buNone/>
            </a:pPr>
            <a:r>
              <a:rPr lang="pt-PT" sz="2400" b="1">
                <a:latin typeface="Courier New" charset="0"/>
              </a:rPr>
              <a:t>0.1110111 *0.1010111 =</a:t>
            </a:r>
            <a:r>
              <a:rPr lang="pt-PT" sz="2400" b="1">
                <a:solidFill>
                  <a:schemeClr val="hlink"/>
                </a:solidFill>
                <a:latin typeface="Courier New" charset="0"/>
              </a:rPr>
              <a:t>0</a:t>
            </a:r>
            <a:r>
              <a:rPr lang="pt-PT" sz="2400" b="1">
                <a:latin typeface="Courier New" charset="0"/>
              </a:rPr>
              <a:t>0.1010000</a:t>
            </a:r>
            <a:r>
              <a:rPr lang="pt-PT" sz="2400" b="1">
                <a:solidFill>
                  <a:schemeClr val="hlink"/>
                </a:solidFill>
                <a:latin typeface="Courier New" charset="0"/>
              </a:rPr>
              <a:t>1110001</a:t>
            </a:r>
          </a:p>
          <a:p>
            <a:pPr>
              <a:buFontTx/>
              <a:buNone/>
            </a:pPr>
            <a:r>
              <a:rPr lang="pt-PT" sz="2400" b="1">
                <a:solidFill>
                  <a:schemeClr val="hlink"/>
                </a:solidFill>
                <a:latin typeface="Courier New" charset="0"/>
              </a:rPr>
              <a:t>                     =0.625</a:t>
            </a:r>
          </a:p>
        </p:txBody>
      </p:sp>
    </p:spTree>
    <p:extLst>
      <p:ext uri="{BB962C8B-B14F-4D97-AF65-F5344CB8AC3E}">
        <p14:creationId xmlns:p14="http://schemas.microsoft.com/office/powerpoint/2010/main" val="32608757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D7ECA82-35AC-F34C-A0A3-A3B2B4162B14}" type="slidenum">
              <a:rPr lang="en-US"/>
              <a:pPr/>
              <a:t>26</a:t>
            </a:fld>
            <a:endParaRPr lang="en-US"/>
          </a:p>
        </p:txBody>
      </p:sp>
      <p:sp>
        <p:nvSpPr>
          <p:cNvPr id="953346" name="Rectangle 2"/>
          <p:cNvSpPr>
            <a:spLocks noGrp="1" noChangeArrowheads="1"/>
          </p:cNvSpPr>
          <p:nvPr>
            <p:ph type="title"/>
          </p:nvPr>
        </p:nvSpPr>
        <p:spPr/>
        <p:txBody>
          <a:bodyPr>
            <a:normAutofit/>
          </a:bodyPr>
          <a:lstStyle/>
          <a:p>
            <a:r>
              <a:rPr lang="en-GB" sz="4000" dirty="0" smtClean="0"/>
              <a:t>Fixed Point Arithmetic</a:t>
            </a:r>
            <a:endParaRPr lang="en-GB" sz="4000" dirty="0"/>
          </a:p>
        </p:txBody>
      </p:sp>
      <p:sp>
        <p:nvSpPr>
          <p:cNvPr id="953347" name="Rectangle 3"/>
          <p:cNvSpPr>
            <a:spLocks noGrp="1" noChangeArrowheads="1"/>
          </p:cNvSpPr>
          <p:nvPr>
            <p:ph type="body" idx="1"/>
          </p:nvPr>
        </p:nvSpPr>
        <p:spPr/>
        <p:txBody>
          <a:bodyPr/>
          <a:lstStyle/>
          <a:p>
            <a:r>
              <a:rPr lang="en-GB" dirty="0" smtClean="0"/>
              <a:t>Avoiding the Overflow</a:t>
            </a:r>
          </a:p>
          <a:p>
            <a:pPr lvl="1"/>
            <a:r>
              <a:rPr lang="en-GB" dirty="0" smtClean="0"/>
              <a:t>Scaling</a:t>
            </a:r>
          </a:p>
          <a:p>
            <a:pPr lvl="1"/>
            <a:r>
              <a:rPr lang="en-GB" dirty="0" smtClean="0"/>
              <a:t>Saturated arithmetic</a:t>
            </a:r>
          </a:p>
          <a:p>
            <a:r>
              <a:rPr lang="en-GB" dirty="0" smtClean="0"/>
              <a:t>Truncation</a:t>
            </a:r>
          </a:p>
          <a:p>
            <a:r>
              <a:rPr lang="en-GB" dirty="0" smtClean="0"/>
              <a:t>Rounding</a:t>
            </a:r>
          </a:p>
          <a:p>
            <a:pPr lvl="1"/>
            <a:r>
              <a:rPr lang="en-GB" dirty="0" smtClean="0"/>
              <a:t>Rounding to the nearest</a:t>
            </a:r>
          </a:p>
          <a:p>
            <a:pPr lvl="1"/>
            <a:r>
              <a:rPr lang="en-GB" dirty="0" smtClean="0"/>
              <a:t>Convergent rounding</a:t>
            </a:r>
            <a:endParaRPr lang="en-GB" dirty="0"/>
          </a:p>
        </p:txBody>
      </p:sp>
    </p:spTree>
    <p:extLst>
      <p:ext uri="{BB962C8B-B14F-4D97-AF65-F5344CB8AC3E}">
        <p14:creationId xmlns:p14="http://schemas.microsoft.com/office/powerpoint/2010/main" val="1598512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4464B234-1CAE-5141-8FC9-CA74A7905A3F}" type="slidenum">
              <a:rPr lang="en-US"/>
              <a:pPr/>
              <a:t>27</a:t>
            </a:fld>
            <a:endParaRPr lang="en-US"/>
          </a:p>
        </p:txBody>
      </p:sp>
      <p:sp>
        <p:nvSpPr>
          <p:cNvPr id="969733" name="Rectangle 5"/>
          <p:cNvSpPr>
            <a:spLocks noGrp="1" noChangeArrowheads="1"/>
          </p:cNvSpPr>
          <p:nvPr>
            <p:ph type="title"/>
          </p:nvPr>
        </p:nvSpPr>
        <p:spPr/>
        <p:txBody>
          <a:bodyPr/>
          <a:lstStyle/>
          <a:p>
            <a:r>
              <a:rPr lang="pt-PT"/>
              <a:t>Scaling</a:t>
            </a:r>
          </a:p>
        </p:txBody>
      </p:sp>
      <p:sp>
        <p:nvSpPr>
          <p:cNvPr id="969740" name="Rectangle 12"/>
          <p:cNvSpPr>
            <a:spLocks noGrp="1" noChangeArrowheads="1"/>
          </p:cNvSpPr>
          <p:nvPr>
            <p:ph type="body" sz="half" idx="1"/>
          </p:nvPr>
        </p:nvSpPr>
        <p:spPr>
          <a:xfrm>
            <a:off x="685800" y="1773238"/>
            <a:ext cx="7702550" cy="4322762"/>
          </a:xfrm>
        </p:spPr>
        <p:txBody>
          <a:bodyPr>
            <a:normAutofit/>
          </a:bodyPr>
          <a:lstStyle/>
          <a:p>
            <a:r>
              <a:rPr lang="en-GB" sz="2800" dirty="0" smtClean="0"/>
              <a:t>Consider a system with a frequency response having a absolute value maximum given by</a:t>
            </a:r>
          </a:p>
          <a:p>
            <a:pPr>
              <a:buNone/>
            </a:pPr>
            <a:endParaRPr lang="en-GB" sz="2800" dirty="0" smtClean="0">
              <a:sym typeface="Symbol" charset="2"/>
            </a:endParaRPr>
          </a:p>
          <a:p>
            <a:r>
              <a:rPr lang="en-GB" sz="2800" dirty="0" smtClean="0">
                <a:sym typeface="Symbol" charset="2"/>
              </a:rPr>
              <a:t>To avoid the saturation of the signal numerical representation at the output of the system (overflow), we have to scale </a:t>
            </a:r>
            <a:r>
              <a:rPr lang="en-GB" dirty="0" smtClean="0">
                <a:sym typeface="Symbol" charset="2"/>
              </a:rPr>
              <a:t>the input signal by multiplying with the scaling factor 1/</a:t>
            </a:r>
            <a:r>
              <a:rPr lang="en-GB" i="1" dirty="0" smtClean="0">
                <a:sym typeface="Symbol" charset="2"/>
              </a:rPr>
              <a:t>A</a:t>
            </a:r>
            <a:r>
              <a:rPr lang="en-GB" dirty="0" smtClean="0">
                <a:sym typeface="Symbol" charset="2"/>
              </a:rPr>
              <a:t>.</a:t>
            </a:r>
            <a:endParaRPr lang="en-GB" sz="2800" dirty="0">
              <a:sym typeface="Symbol" charset="2"/>
            </a:endParaRPr>
          </a:p>
        </p:txBody>
      </p:sp>
      <p:graphicFrame>
        <p:nvGraphicFramePr>
          <p:cNvPr id="969741" name="Object 13"/>
          <p:cNvGraphicFramePr>
            <a:graphicFrameLocks noGrp="1" noChangeAspect="1"/>
          </p:cNvGraphicFramePr>
          <p:nvPr>
            <p:ph sz="half" idx="2"/>
          </p:nvPr>
        </p:nvGraphicFramePr>
        <p:xfrm>
          <a:off x="3348038" y="2692400"/>
          <a:ext cx="2232025" cy="592138"/>
        </p:xfrm>
        <a:graphic>
          <a:graphicData uri="http://schemas.openxmlformats.org/presentationml/2006/ole">
            <mc:AlternateContent xmlns:mc="http://schemas.openxmlformats.org/markup-compatibility/2006">
              <mc:Choice xmlns:v="urn:schemas-microsoft-com:vml" Requires="v">
                <p:oleObj spid="_x0000_s176162" name="Equation" r:id="rId4" imgW="1054080" imgH="279360" progId="Equation.3">
                  <p:embed/>
                </p:oleObj>
              </mc:Choice>
              <mc:Fallback>
                <p:oleObj name="Equation" r:id="rId4" imgW="10540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692400"/>
                        <a:ext cx="2232025" cy="5921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049544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7812DFF-6379-AA43-A9FA-7500760BE687}" type="slidenum">
              <a:rPr lang="en-US"/>
              <a:pPr/>
              <a:t>28</a:t>
            </a:fld>
            <a:endParaRPr lang="en-US"/>
          </a:p>
        </p:txBody>
      </p:sp>
      <p:sp>
        <p:nvSpPr>
          <p:cNvPr id="973830" name="Rectangle 6"/>
          <p:cNvSpPr>
            <a:spLocks noChangeArrowheads="1"/>
          </p:cNvSpPr>
          <p:nvPr/>
        </p:nvSpPr>
        <p:spPr bwMode="auto">
          <a:xfrm>
            <a:off x="323850" y="1700213"/>
            <a:ext cx="8569325" cy="3673475"/>
          </a:xfrm>
          <a:prstGeom prst="rect">
            <a:avLst/>
          </a:prstGeom>
          <a:solidFill>
            <a:srgbClr val="FFFFFF"/>
          </a:solidFill>
          <a:ln w="9525">
            <a:solidFill>
              <a:schemeClr val="tx1"/>
            </a:solidFill>
            <a:miter lim="800000"/>
            <a:headEnd/>
            <a:tailEnd/>
          </a:ln>
          <a:effectLst/>
        </p:spPr>
        <p:txBody>
          <a:bodyPr wrap="none" anchor="ctr">
            <a:prstTxWarp prst="textNoShape">
              <a:avLst/>
            </a:prstTxWarp>
          </a:bodyPr>
          <a:lstStyle/>
          <a:p>
            <a:endParaRPr lang="en-GB"/>
          </a:p>
        </p:txBody>
      </p:sp>
      <p:sp>
        <p:nvSpPr>
          <p:cNvPr id="973826" name="Rectangle 2"/>
          <p:cNvSpPr>
            <a:spLocks noGrp="1" noChangeArrowheads="1"/>
          </p:cNvSpPr>
          <p:nvPr>
            <p:ph type="title"/>
          </p:nvPr>
        </p:nvSpPr>
        <p:spPr/>
        <p:txBody>
          <a:bodyPr/>
          <a:lstStyle/>
          <a:p>
            <a:r>
              <a:rPr lang="en-US"/>
              <a:t>Scaling</a:t>
            </a:r>
          </a:p>
        </p:txBody>
      </p:sp>
      <p:graphicFrame>
        <p:nvGraphicFramePr>
          <p:cNvPr id="973828" name="Object 4"/>
          <p:cNvGraphicFramePr>
            <a:graphicFrameLocks noGrp="1" noChangeAspect="1"/>
          </p:cNvGraphicFramePr>
          <p:nvPr>
            <p:ph idx="1"/>
          </p:nvPr>
        </p:nvGraphicFramePr>
        <p:xfrm>
          <a:off x="438150" y="1744663"/>
          <a:ext cx="8337550" cy="3556000"/>
        </p:xfrm>
        <a:graphic>
          <a:graphicData uri="http://schemas.openxmlformats.org/presentationml/2006/ole">
            <mc:AlternateContent xmlns:mc="http://schemas.openxmlformats.org/markup-compatibility/2006">
              <mc:Choice xmlns:v="urn:schemas-microsoft-com:vml" Requires="v">
                <p:oleObj spid="_x0000_s177186" name="Visio" r:id="rId4" imgW="4318000" imgH="1854200" progId="">
                  <p:embed/>
                </p:oleObj>
              </mc:Choice>
              <mc:Fallback>
                <p:oleObj name="Visio" r:id="rId4" imgW="4318000" imgH="1854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744663"/>
                        <a:ext cx="833755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43467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Scaling on the inner points</a:t>
            </a:r>
            <a:endParaRPr lang="en-GB" dirty="0"/>
          </a:p>
        </p:txBody>
      </p:sp>
      <p:sp>
        <p:nvSpPr>
          <p:cNvPr id="6" name="Content Placeholder 5"/>
          <p:cNvSpPr>
            <a:spLocks noGrp="1"/>
          </p:cNvSpPr>
          <p:nvPr>
            <p:ph sz="half" idx="2"/>
          </p:nvPr>
        </p:nvSpPr>
        <p:spPr/>
        <p:txBody>
          <a:bodyPr>
            <a:normAutofit lnSpcReduction="10000"/>
          </a:bodyPr>
          <a:lstStyle/>
          <a:p>
            <a:r>
              <a:rPr lang="en-GB" dirty="0" smtClean="0"/>
              <a:t>Consider a second order IIR notch filter.</a:t>
            </a:r>
          </a:p>
          <a:p>
            <a:r>
              <a:rPr lang="en-GB" dirty="0" smtClean="0"/>
              <a:t>Also consider that the maximum absolute value of the frequency response is 0dB.</a:t>
            </a:r>
          </a:p>
          <a:p>
            <a:r>
              <a:rPr lang="en-GB" dirty="0" smtClean="0"/>
              <a:t>What would be the maximum absolute value of the frequency response of </a:t>
            </a:r>
            <a:endParaRPr lang="en-GB" dirty="0"/>
          </a:p>
        </p:txBody>
      </p:sp>
      <p:graphicFrame>
        <p:nvGraphicFramePr>
          <p:cNvPr id="119810" name="Object 2"/>
          <p:cNvGraphicFramePr>
            <a:graphicFrameLocks noChangeAspect="1"/>
          </p:cNvGraphicFramePr>
          <p:nvPr/>
        </p:nvGraphicFramePr>
        <p:xfrm>
          <a:off x="468313" y="1773239"/>
          <a:ext cx="4051137" cy="3556842"/>
        </p:xfrm>
        <a:graphic>
          <a:graphicData uri="http://schemas.openxmlformats.org/presentationml/2006/ole">
            <mc:AlternateContent xmlns:mc="http://schemas.openxmlformats.org/markup-compatibility/2006">
              <mc:Choice xmlns:v="urn:schemas-microsoft-com:vml" Requires="v">
                <p:oleObj spid="_x0000_s178232" name="Visio" r:id="rId3" imgW="4241902" imgH="3725875" progId="Visio.Drawing.11">
                  <p:embed/>
                </p:oleObj>
              </mc:Choice>
              <mc:Fallback>
                <p:oleObj name="Visio" r:id="rId3" imgW="4241902" imgH="372587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73239"/>
                        <a:ext cx="4051137" cy="3556842"/>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graphicFrame>
        <p:nvGraphicFramePr>
          <p:cNvPr id="119811" name="Object 3"/>
          <p:cNvGraphicFramePr>
            <a:graphicFrameLocks noChangeAspect="1"/>
          </p:cNvGraphicFramePr>
          <p:nvPr/>
        </p:nvGraphicFramePr>
        <p:xfrm>
          <a:off x="7275210" y="5457569"/>
          <a:ext cx="915987" cy="1008062"/>
        </p:xfrm>
        <a:graphic>
          <a:graphicData uri="http://schemas.openxmlformats.org/presentationml/2006/ole">
            <mc:AlternateContent xmlns:mc="http://schemas.openxmlformats.org/markup-compatibility/2006">
              <mc:Choice xmlns:v="urn:schemas-microsoft-com:vml" Requires="v">
                <p:oleObj spid="_x0000_s178233" name="Equation" r:id="rId5" imgW="380880" imgH="419040" progId="Equation.3">
                  <p:embed/>
                </p:oleObj>
              </mc:Choice>
              <mc:Fallback>
                <p:oleObj name="Equation" r:id="rId5" imgW="3808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5210" y="5457569"/>
                        <a:ext cx="915987" cy="100806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21693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USRP 1</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1313406" y="2326883"/>
            <a:ext cx="6494796" cy="2482130"/>
          </a:xfrm>
          <a:prstGeom prst="rect">
            <a:avLst/>
          </a:prstGeom>
        </p:spPr>
      </p:pic>
    </p:spTree>
    <p:extLst>
      <p:ext uri="{BB962C8B-B14F-4D97-AF65-F5344CB8AC3E}">
        <p14:creationId xmlns:p14="http://schemas.microsoft.com/office/powerpoint/2010/main" val="19261230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p>
            <a:fld id="{8236820E-E108-8142-A4F1-22A543AA40AD}" type="slidenum">
              <a:rPr lang="en-US" smtClean="0"/>
              <a:pPr/>
              <a:t>30</a:t>
            </a:fld>
            <a:endParaRPr lang="en-US" smtClean="0"/>
          </a:p>
        </p:txBody>
      </p:sp>
      <p:sp>
        <p:nvSpPr>
          <p:cNvPr id="67587" name="Rectangle 2"/>
          <p:cNvSpPr>
            <a:spLocks noGrp="1" noChangeArrowheads="1"/>
          </p:cNvSpPr>
          <p:nvPr>
            <p:ph type="title"/>
          </p:nvPr>
        </p:nvSpPr>
        <p:spPr/>
        <p:txBody>
          <a:bodyPr/>
          <a:lstStyle/>
          <a:p>
            <a:pPr eaLnBrk="1" hangingPunct="1"/>
            <a:r>
              <a:rPr lang="pt-PT" dirty="0" err="1" smtClean="0"/>
              <a:t>Pole-zero</a:t>
            </a:r>
            <a:r>
              <a:rPr lang="pt-PT" dirty="0" smtClean="0"/>
              <a:t> </a:t>
            </a:r>
            <a:r>
              <a:rPr lang="pt-PT" dirty="0" err="1" smtClean="0"/>
              <a:t>Map</a:t>
            </a:r>
            <a:endParaRPr lang="pt-PT" dirty="0"/>
          </a:p>
        </p:txBody>
      </p:sp>
      <p:pic>
        <p:nvPicPr>
          <p:cNvPr id="67588" name="Picture 7"/>
          <p:cNvPicPr>
            <a:picLocks noGrp="1" noChangeAspect="1" noChangeArrowheads="1"/>
          </p:cNvPicPr>
          <p:nvPr>
            <p:ph idx="1"/>
          </p:nvPr>
        </p:nvPicPr>
        <p:blipFill>
          <a:blip r:embed="rId3"/>
          <a:srcRect/>
          <a:stretch>
            <a:fillRect/>
          </a:stretch>
        </p:blipFill>
        <p:spPr>
          <a:xfrm>
            <a:off x="1116013" y="1557338"/>
            <a:ext cx="6911975" cy="5184775"/>
          </a:xfrm>
          <a:noFill/>
        </p:spPr>
      </p:pic>
    </p:spTree>
    <p:extLst>
      <p:ext uri="{BB962C8B-B14F-4D97-AF65-F5344CB8AC3E}">
        <p14:creationId xmlns:p14="http://schemas.microsoft.com/office/powerpoint/2010/main" val="726257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A5F87F52-84B1-DE42-84CA-C134C41C568F}" type="slidenum">
              <a:rPr lang="en-US" smtClean="0"/>
              <a:pPr/>
              <a:t>31</a:t>
            </a:fld>
            <a:endParaRPr lang="en-US" smtClean="0"/>
          </a:p>
        </p:txBody>
      </p:sp>
      <p:sp>
        <p:nvSpPr>
          <p:cNvPr id="69635" name="Rectangle 4"/>
          <p:cNvSpPr>
            <a:spLocks noGrp="1" noChangeArrowheads="1"/>
          </p:cNvSpPr>
          <p:nvPr>
            <p:ph type="title"/>
          </p:nvPr>
        </p:nvSpPr>
        <p:spPr/>
        <p:txBody>
          <a:bodyPr/>
          <a:lstStyle/>
          <a:p>
            <a:pPr eaLnBrk="1" hangingPunct="1"/>
            <a:r>
              <a:rPr lang="pt-PT" dirty="0" err="1" smtClean="0"/>
              <a:t>Frequency</a:t>
            </a:r>
            <a:r>
              <a:rPr lang="pt-PT" dirty="0" smtClean="0"/>
              <a:t> Response</a:t>
            </a:r>
            <a:endParaRPr lang="pt-PT" dirty="0"/>
          </a:p>
        </p:txBody>
      </p:sp>
      <p:pic>
        <p:nvPicPr>
          <p:cNvPr id="69636" name="Picture 6"/>
          <p:cNvPicPr>
            <a:picLocks noGrp="1" noChangeAspect="1" noChangeArrowheads="1"/>
          </p:cNvPicPr>
          <p:nvPr>
            <p:ph idx="1"/>
          </p:nvPr>
        </p:nvPicPr>
        <p:blipFill>
          <a:blip r:embed="rId3"/>
          <a:srcRect/>
          <a:stretch>
            <a:fillRect/>
          </a:stretch>
        </p:blipFill>
        <p:spPr>
          <a:xfrm>
            <a:off x="1404938" y="1736725"/>
            <a:ext cx="6480175" cy="4860925"/>
          </a:xfrm>
          <a:noFill/>
        </p:spPr>
      </p:pic>
    </p:spTree>
    <p:extLst>
      <p:ext uri="{BB962C8B-B14F-4D97-AF65-F5344CB8AC3E}">
        <p14:creationId xmlns:p14="http://schemas.microsoft.com/office/powerpoint/2010/main" val="8863065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15E6FDC-F4CF-B946-ADE8-E0E738CEA4C1}" type="slidenum">
              <a:rPr lang="en-US"/>
              <a:pPr/>
              <a:t>32</a:t>
            </a:fld>
            <a:endParaRPr lang="en-US"/>
          </a:p>
        </p:txBody>
      </p:sp>
      <p:sp>
        <p:nvSpPr>
          <p:cNvPr id="982018" name="Rectangle 2"/>
          <p:cNvSpPr>
            <a:spLocks noGrp="1" noChangeArrowheads="1"/>
          </p:cNvSpPr>
          <p:nvPr>
            <p:ph type="title"/>
          </p:nvPr>
        </p:nvSpPr>
        <p:spPr/>
        <p:txBody>
          <a:bodyPr/>
          <a:lstStyle/>
          <a:p>
            <a:r>
              <a:rPr lang="en-GB" dirty="0" smtClean="0"/>
              <a:t>Scaling in the Inner Points</a:t>
            </a:r>
            <a:endParaRPr lang="en-GB" dirty="0"/>
          </a:p>
        </p:txBody>
      </p:sp>
      <p:sp>
        <p:nvSpPr>
          <p:cNvPr id="982019" name="Rectangle 3"/>
          <p:cNvSpPr>
            <a:spLocks noGrp="1" noChangeArrowheads="1"/>
          </p:cNvSpPr>
          <p:nvPr>
            <p:ph type="body" idx="1"/>
          </p:nvPr>
        </p:nvSpPr>
        <p:spPr/>
        <p:txBody>
          <a:bodyPr>
            <a:normAutofit/>
          </a:bodyPr>
          <a:lstStyle/>
          <a:p>
            <a:pPr>
              <a:lnSpc>
                <a:spcPct val="90000"/>
              </a:lnSpc>
            </a:pPr>
            <a:r>
              <a:rPr lang="en-GB" dirty="0" smtClean="0"/>
              <a:t>To avoid the overflow on the inner point of the IIR filter we have to reduce the amplitude of the input signal by the maximum absolute value of the transfer function between the input and the inner point.</a:t>
            </a:r>
          </a:p>
          <a:p>
            <a:pPr>
              <a:lnSpc>
                <a:spcPct val="90000"/>
              </a:lnSpc>
            </a:pPr>
            <a:r>
              <a:rPr lang="en-GB" dirty="0" smtClean="0"/>
              <a:t>Then, in order to replace the unitary in/out gain on the pass-band we have to set an inverse gain on the output </a:t>
            </a:r>
          </a:p>
          <a:p>
            <a:pPr>
              <a:lnSpc>
                <a:spcPct val="90000"/>
              </a:lnSpc>
            </a:pPr>
            <a:r>
              <a:rPr lang="en-GB" dirty="0" smtClean="0"/>
              <a:t>Result: Signal to Noise ratio degradation</a:t>
            </a:r>
          </a:p>
        </p:txBody>
      </p:sp>
    </p:spTree>
    <p:extLst>
      <p:ext uri="{BB962C8B-B14F-4D97-AF65-F5344CB8AC3E}">
        <p14:creationId xmlns:p14="http://schemas.microsoft.com/office/powerpoint/2010/main" val="18296024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7AE9E8C4-9AF0-7941-8976-ECC2F4FEC065}" type="slidenum">
              <a:rPr lang="en-US"/>
              <a:pPr/>
              <a:t>33</a:t>
            </a:fld>
            <a:endParaRPr lang="en-US"/>
          </a:p>
        </p:txBody>
      </p:sp>
      <p:sp>
        <p:nvSpPr>
          <p:cNvPr id="1013767" name="Rectangle 7"/>
          <p:cNvSpPr>
            <a:spLocks noGrp="1" noChangeArrowheads="1"/>
          </p:cNvSpPr>
          <p:nvPr>
            <p:ph type="title"/>
          </p:nvPr>
        </p:nvSpPr>
        <p:spPr/>
        <p:txBody>
          <a:bodyPr/>
          <a:lstStyle/>
          <a:p>
            <a:r>
              <a:rPr lang="en-GB" dirty="0" smtClean="0"/>
              <a:t>Quantization</a:t>
            </a:r>
            <a:endParaRPr lang="en-GB" dirty="0"/>
          </a:p>
        </p:txBody>
      </p:sp>
      <p:graphicFrame>
        <p:nvGraphicFramePr>
          <p:cNvPr id="1013766" name="Object 6"/>
          <p:cNvGraphicFramePr>
            <a:graphicFrameLocks noGrp="1" noChangeAspect="1"/>
          </p:cNvGraphicFramePr>
          <p:nvPr>
            <p:ph sz="half" idx="1"/>
          </p:nvPr>
        </p:nvGraphicFramePr>
        <p:xfrm>
          <a:off x="323850" y="2284413"/>
          <a:ext cx="3452813" cy="3376612"/>
        </p:xfrm>
        <a:graphic>
          <a:graphicData uri="http://schemas.openxmlformats.org/presentationml/2006/ole">
            <mc:AlternateContent xmlns:mc="http://schemas.openxmlformats.org/markup-compatibility/2006">
              <mc:Choice xmlns:v="urn:schemas-microsoft-com:vml" Requires="v">
                <p:oleObj spid="_x0000_s179234" name="Visio" r:id="rId4" imgW="3136900" imgH="3073400" progId="">
                  <p:embed/>
                </p:oleObj>
              </mc:Choice>
              <mc:Fallback>
                <p:oleObj name="Visio" r:id="rId4" imgW="3136900" imgH="3073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84413"/>
                        <a:ext cx="3452813" cy="3376612"/>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pic>
        <p:nvPicPr>
          <p:cNvPr id="1013773" name="Picture 13"/>
          <p:cNvPicPr>
            <a:picLocks noGrp="1" noChangeAspect="1" noChangeArrowheads="1"/>
          </p:cNvPicPr>
          <p:nvPr>
            <p:ph sz="half" idx="2"/>
          </p:nvPr>
        </p:nvPicPr>
        <p:blipFill>
          <a:blip r:embed="rId6"/>
          <a:srcRect/>
          <a:stretch>
            <a:fillRect/>
          </a:stretch>
        </p:blipFill>
        <p:spPr>
          <a:xfrm>
            <a:off x="3851275" y="1700213"/>
            <a:ext cx="5113338" cy="3835400"/>
          </a:xfrm>
          <a:noFill/>
          <a:ln/>
        </p:spPr>
      </p:pic>
    </p:spTree>
    <p:extLst>
      <p:ext uri="{BB962C8B-B14F-4D97-AF65-F5344CB8AC3E}">
        <p14:creationId xmlns:p14="http://schemas.microsoft.com/office/powerpoint/2010/main" val="7258441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13AFC33F-5721-0046-9B58-0F5CEAB69B85}" type="slidenum">
              <a:rPr lang="en-US"/>
              <a:pPr/>
              <a:t>34</a:t>
            </a:fld>
            <a:endParaRPr lang="en-US"/>
          </a:p>
        </p:txBody>
      </p:sp>
      <p:sp>
        <p:nvSpPr>
          <p:cNvPr id="983042" name="Rectangle 2"/>
          <p:cNvSpPr>
            <a:spLocks noGrp="1" noChangeArrowheads="1"/>
          </p:cNvSpPr>
          <p:nvPr>
            <p:ph type="title"/>
          </p:nvPr>
        </p:nvSpPr>
        <p:spPr/>
        <p:txBody>
          <a:bodyPr/>
          <a:lstStyle/>
          <a:p>
            <a:r>
              <a:rPr lang="en-GB" dirty="0" smtClean="0"/>
              <a:t>Quantization</a:t>
            </a:r>
            <a:endParaRPr lang="pt-PT" dirty="0"/>
          </a:p>
        </p:txBody>
      </p:sp>
      <p:graphicFrame>
        <p:nvGraphicFramePr>
          <p:cNvPr id="983052" name="Object 12"/>
          <p:cNvGraphicFramePr>
            <a:graphicFrameLocks noGrp="1" noChangeAspect="1"/>
          </p:cNvGraphicFramePr>
          <p:nvPr>
            <p:ph sz="half" idx="1"/>
          </p:nvPr>
        </p:nvGraphicFramePr>
        <p:xfrm>
          <a:off x="685800" y="2159000"/>
          <a:ext cx="3810000" cy="3551238"/>
        </p:xfrm>
        <a:graphic>
          <a:graphicData uri="http://schemas.openxmlformats.org/presentationml/2006/ole">
            <mc:AlternateContent xmlns:mc="http://schemas.openxmlformats.org/markup-compatibility/2006">
              <mc:Choice xmlns:v="urn:schemas-microsoft-com:vml" Requires="v">
                <p:oleObj spid="_x0000_s180258" name="Visio" r:id="rId4" imgW="3898900" imgH="3632200" progId="">
                  <p:embed/>
                </p:oleObj>
              </mc:Choice>
              <mc:Fallback>
                <p:oleObj name="Visio" r:id="rId4" imgW="3898900" imgH="3632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59000"/>
                        <a:ext cx="3810000" cy="3551238"/>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
        <p:nvSpPr>
          <p:cNvPr id="983045" name="Rectangle 5"/>
          <p:cNvSpPr>
            <a:spLocks noGrp="1" noChangeArrowheads="1"/>
          </p:cNvSpPr>
          <p:nvPr>
            <p:ph type="body" sz="half" idx="2"/>
          </p:nvPr>
        </p:nvSpPr>
        <p:spPr/>
        <p:txBody>
          <a:bodyPr/>
          <a:lstStyle/>
          <a:p>
            <a:r>
              <a:rPr lang="pt-PT" sz="2800" dirty="0"/>
              <a:t>|</a:t>
            </a:r>
            <a:r>
              <a:rPr lang="pt-PT" sz="2800" i="1" dirty="0"/>
              <a:t>x</a:t>
            </a:r>
            <a:r>
              <a:rPr lang="pt-PT" sz="2800" dirty="0"/>
              <a:t>|</a:t>
            </a:r>
            <a:r>
              <a:rPr lang="pt-PT" sz="2800" dirty="0">
                <a:ea typeface="Times New Roman" charset="0"/>
                <a:cs typeface="Times New Roman" charset="0"/>
              </a:rPr>
              <a:t>≤1</a:t>
            </a:r>
          </a:p>
          <a:p>
            <a:r>
              <a:rPr lang="pt-PT" sz="2800" i="1" dirty="0" err="1"/>
              <a:t>q</a:t>
            </a:r>
            <a:r>
              <a:rPr lang="pt-PT" sz="2800" i="1" dirty="0"/>
              <a:t> </a:t>
            </a:r>
            <a:r>
              <a:rPr lang="pt-PT" sz="2800" dirty="0"/>
              <a:t>= </a:t>
            </a:r>
            <a:r>
              <a:rPr lang="pt-PT" sz="2800" dirty="0" smtClean="0"/>
              <a:t>nº </a:t>
            </a:r>
            <a:r>
              <a:rPr lang="pt-PT" sz="2800" dirty="0" err="1" smtClean="0"/>
              <a:t>of</a:t>
            </a:r>
            <a:r>
              <a:rPr lang="pt-PT" sz="2800" dirty="0" smtClean="0"/>
              <a:t> </a:t>
            </a:r>
            <a:r>
              <a:rPr lang="pt-PT" sz="2800" dirty="0" err="1" smtClean="0"/>
              <a:t>quantization</a:t>
            </a:r>
            <a:r>
              <a:rPr lang="pt-PT" sz="2800" dirty="0" smtClean="0"/>
              <a:t> </a:t>
            </a:r>
            <a:r>
              <a:rPr lang="pt-PT" sz="2800" dirty="0" err="1" smtClean="0"/>
              <a:t>steps</a:t>
            </a:r>
            <a:endParaRPr lang="pt-PT" sz="2800" dirty="0" smtClean="0"/>
          </a:p>
          <a:p>
            <a:r>
              <a:rPr lang="pt-PT" sz="2800" dirty="0">
                <a:sym typeface="Symbol" charset="2"/>
              </a:rPr>
              <a:t>  </a:t>
            </a:r>
            <a:r>
              <a:rPr lang="pt-PT" sz="2800" i="1" dirty="0">
                <a:sym typeface="Symbol" charset="2"/>
              </a:rPr>
              <a:t>2</a:t>
            </a:r>
            <a:r>
              <a:rPr lang="pt-PT" sz="2800" dirty="0">
                <a:sym typeface="Symbol" charset="2"/>
              </a:rPr>
              <a:t>/</a:t>
            </a:r>
            <a:r>
              <a:rPr lang="pt-PT" sz="2800" i="1" dirty="0" err="1">
                <a:sym typeface="Symbol" charset="2"/>
              </a:rPr>
              <a:t>q</a:t>
            </a:r>
            <a:r>
              <a:rPr lang="pt-PT" sz="2800" dirty="0">
                <a:sym typeface="Symbol" charset="2"/>
              </a:rPr>
              <a:t> ,</a:t>
            </a:r>
            <a:r>
              <a:rPr lang="pt-PT" sz="2800" dirty="0" smtClean="0">
                <a:sym typeface="Symbol" charset="2"/>
              </a:rPr>
              <a:t> </a:t>
            </a:r>
            <a:r>
              <a:rPr lang="pt-PT" sz="2800" dirty="0" err="1" smtClean="0">
                <a:sym typeface="Symbol" charset="2"/>
              </a:rPr>
              <a:t>quantization</a:t>
            </a:r>
            <a:r>
              <a:rPr lang="pt-PT" sz="2800" dirty="0" smtClean="0">
                <a:sym typeface="Symbol" charset="2"/>
              </a:rPr>
              <a:t> </a:t>
            </a:r>
            <a:r>
              <a:rPr lang="pt-PT" sz="2800" dirty="0" err="1" smtClean="0">
                <a:sym typeface="Symbol" charset="2"/>
              </a:rPr>
              <a:t>step</a:t>
            </a:r>
            <a:endParaRPr lang="pt-PT" sz="2800" dirty="0" smtClean="0">
              <a:sym typeface="Symbol" charset="2"/>
            </a:endParaRPr>
          </a:p>
          <a:p>
            <a:r>
              <a:rPr lang="pt-PT" sz="2800" i="1" dirty="0" err="1">
                <a:sym typeface="Symbol" charset="2"/>
              </a:rPr>
              <a:t>b</a:t>
            </a:r>
            <a:r>
              <a:rPr lang="pt-PT" sz="2800" dirty="0">
                <a:sym typeface="Symbol" charset="2"/>
              </a:rPr>
              <a:t> = nº</a:t>
            </a:r>
            <a:r>
              <a:rPr lang="pt-PT" sz="2800" dirty="0" smtClean="0">
                <a:sym typeface="Symbol" charset="2"/>
              </a:rPr>
              <a:t> </a:t>
            </a:r>
            <a:r>
              <a:rPr lang="pt-PT" sz="2800" dirty="0" err="1" smtClean="0">
                <a:sym typeface="Symbol" charset="2"/>
              </a:rPr>
              <a:t>of</a:t>
            </a:r>
            <a:r>
              <a:rPr lang="pt-PT" sz="2800" dirty="0" smtClean="0">
                <a:sym typeface="Symbol" charset="2"/>
              </a:rPr>
              <a:t> </a:t>
            </a:r>
            <a:r>
              <a:rPr lang="pt-PT" sz="2800" dirty="0" err="1" smtClean="0">
                <a:sym typeface="Symbol" charset="2"/>
              </a:rPr>
              <a:t>quantization</a:t>
            </a:r>
            <a:r>
              <a:rPr lang="pt-PT" sz="2800" dirty="0" smtClean="0">
                <a:sym typeface="Symbol" charset="2"/>
              </a:rPr>
              <a:t> bits</a:t>
            </a:r>
          </a:p>
          <a:p>
            <a:r>
              <a:rPr lang="pt-PT" sz="2800" i="1" dirty="0" err="1">
                <a:sym typeface="Symbol" charset="2"/>
              </a:rPr>
              <a:t>q</a:t>
            </a:r>
            <a:r>
              <a:rPr lang="pt-PT" sz="2800" i="1" dirty="0">
                <a:sym typeface="Symbol" charset="2"/>
              </a:rPr>
              <a:t> </a:t>
            </a:r>
            <a:r>
              <a:rPr lang="pt-PT" sz="2800" dirty="0">
                <a:sym typeface="Symbol" charset="2"/>
              </a:rPr>
              <a:t>= 2</a:t>
            </a:r>
            <a:r>
              <a:rPr lang="pt-PT" sz="2800" i="1" baseline="30000" dirty="0">
                <a:sym typeface="Symbol" charset="2"/>
              </a:rPr>
              <a:t>b</a:t>
            </a:r>
          </a:p>
          <a:p>
            <a:endParaRPr lang="pt-PT" sz="2800" baseline="30000" dirty="0">
              <a:sym typeface="Symbol" charset="2"/>
            </a:endParaRPr>
          </a:p>
        </p:txBody>
      </p:sp>
    </p:spTree>
    <p:extLst>
      <p:ext uri="{BB962C8B-B14F-4D97-AF65-F5344CB8AC3E}">
        <p14:creationId xmlns:p14="http://schemas.microsoft.com/office/powerpoint/2010/main" val="18529275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4648200" y="1773238"/>
            <a:ext cx="3810000" cy="43227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PT" sz="2800" b="0" i="0" u="none" strike="noStrike" kern="1200" cap="none" spc="0" normalizeH="0" baseline="0" noProof="0" smtClean="0">
                <a:ln>
                  <a:noFill/>
                </a:ln>
                <a:solidFill>
                  <a:schemeClr val="tx1"/>
                </a:solidFill>
                <a:effectLst/>
                <a:uLnTx/>
                <a:uFillTx/>
                <a:latin typeface="+mn-lt"/>
                <a:ea typeface="+mn-ea"/>
                <a:cs typeface="+mn-cs"/>
              </a:rPr>
              <a:t>|</a:t>
            </a:r>
            <a:r>
              <a:rPr kumimoji="0" lang="pt-PT" sz="2800" b="0" i="1" u="none" strike="noStrike" kern="1200" cap="none" spc="0" normalizeH="0" baseline="0" noProof="0" smtClean="0">
                <a:ln>
                  <a:noFill/>
                </a:ln>
                <a:solidFill>
                  <a:schemeClr val="tx1"/>
                </a:solidFill>
                <a:effectLst/>
                <a:uLnTx/>
                <a:uFillTx/>
                <a:latin typeface="+mn-lt"/>
                <a:ea typeface="+mn-ea"/>
                <a:cs typeface="+mn-cs"/>
              </a:rPr>
              <a:t>x</a:t>
            </a:r>
            <a:r>
              <a:rPr kumimoji="0" lang="pt-PT" sz="2800" b="0" i="0" u="none" strike="noStrike" kern="1200" cap="none" spc="0" normalizeH="0" baseline="0" noProof="0" smtClean="0">
                <a:ln>
                  <a:noFill/>
                </a:ln>
                <a:solidFill>
                  <a:schemeClr val="tx1"/>
                </a:solidFill>
                <a:effectLst/>
                <a:uLnTx/>
                <a:uFillTx/>
                <a:latin typeface="+mn-lt"/>
                <a:ea typeface="+mn-ea"/>
                <a:cs typeface="+mn-cs"/>
              </a:rPr>
              <a:t>|</a:t>
            </a:r>
            <a:r>
              <a:rPr kumimoji="0" lang="pt-PT" sz="2800" b="0" i="0" u="none" strike="noStrike" kern="1200" cap="none" spc="0" normalizeH="0" baseline="0" noProof="0" smtClean="0">
                <a:ln>
                  <a:noFill/>
                </a:ln>
                <a:solidFill>
                  <a:schemeClr val="tx1"/>
                </a:solidFill>
                <a:effectLst/>
                <a:uLnTx/>
                <a:uFillTx/>
                <a:latin typeface="+mn-lt"/>
                <a:ea typeface="Times New Roman" charset="0"/>
                <a:cs typeface="Times New Roman" charset="0"/>
              </a:rPr>
              <a:t>≤1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PT" sz="2800" b="0" i="1" u="none" strike="noStrike" kern="1200" cap="none" spc="0" normalizeH="0" baseline="0" noProof="0" smtClean="0">
                <a:ln>
                  <a:noFill/>
                </a:ln>
                <a:solidFill>
                  <a:schemeClr val="tx1"/>
                </a:solidFill>
                <a:effectLst/>
                <a:uLnTx/>
                <a:uFillTx/>
                <a:latin typeface="+mn-lt"/>
                <a:ea typeface="+mn-ea"/>
                <a:cs typeface="+mn-cs"/>
              </a:rPr>
              <a:t>q </a:t>
            </a:r>
            <a:r>
              <a:rPr kumimoji="0" lang="pt-PT" sz="2800" b="0" i="0" u="none" strike="noStrike" kern="1200" cap="none" spc="0" normalizeH="0" baseline="0" noProof="0" smtClean="0">
                <a:ln>
                  <a:noFill/>
                </a:ln>
                <a:solidFill>
                  <a:schemeClr val="tx1"/>
                </a:solidFill>
                <a:effectLst/>
                <a:uLnTx/>
                <a:uFillTx/>
                <a:latin typeface="+mn-lt"/>
                <a:ea typeface="+mn-ea"/>
                <a:cs typeface="+mn-cs"/>
              </a:rPr>
              <a:t>= nº of quantization steps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PT" sz="2800" b="0" i="0" u="none" strike="noStrike" kern="1200" cap="none" spc="0" normalizeH="0" baseline="0" noProof="0" smtClean="0">
                <a:ln>
                  <a:noFill/>
                </a:ln>
                <a:solidFill>
                  <a:schemeClr val="tx1"/>
                </a:solidFill>
                <a:effectLst/>
                <a:uLnTx/>
                <a:uFillTx/>
                <a:latin typeface="+mn-lt"/>
                <a:ea typeface="+mn-ea"/>
                <a:cs typeface="+mn-cs"/>
                <a:sym typeface="Symbol" charset="2"/>
              </a:rPr>
              <a:t>  </a:t>
            </a:r>
            <a:r>
              <a:rPr kumimoji="0" lang="pt-PT" sz="2800" b="0" i="1" u="none" strike="noStrike" kern="1200" cap="none" spc="0" normalizeH="0" baseline="0" noProof="0" smtClean="0">
                <a:ln>
                  <a:noFill/>
                </a:ln>
                <a:solidFill>
                  <a:schemeClr val="tx1"/>
                </a:solidFill>
                <a:effectLst/>
                <a:uLnTx/>
                <a:uFillTx/>
                <a:latin typeface="+mn-lt"/>
                <a:ea typeface="+mn-ea"/>
                <a:cs typeface="+mn-cs"/>
                <a:sym typeface="Symbol" charset="2"/>
              </a:rPr>
              <a:t>2</a:t>
            </a:r>
            <a:r>
              <a:rPr kumimoji="0" lang="pt-PT" sz="2800" b="0" i="0" u="none" strike="noStrike" kern="1200" cap="none" spc="0" normalizeH="0" baseline="0" noProof="0" smtClean="0">
                <a:ln>
                  <a:noFill/>
                </a:ln>
                <a:solidFill>
                  <a:schemeClr val="tx1"/>
                </a:solidFill>
                <a:effectLst/>
                <a:uLnTx/>
                <a:uFillTx/>
                <a:latin typeface="+mn-lt"/>
                <a:ea typeface="+mn-ea"/>
                <a:cs typeface="+mn-cs"/>
                <a:sym typeface="Symbol" charset="2"/>
              </a:rPr>
              <a:t>/</a:t>
            </a:r>
            <a:r>
              <a:rPr kumimoji="0" lang="pt-PT" sz="2800" b="0" i="1" u="none" strike="noStrike" kern="1200" cap="none" spc="0" normalizeH="0" baseline="0" noProof="0" smtClean="0">
                <a:ln>
                  <a:noFill/>
                </a:ln>
                <a:solidFill>
                  <a:schemeClr val="tx1"/>
                </a:solidFill>
                <a:effectLst/>
                <a:uLnTx/>
                <a:uFillTx/>
                <a:latin typeface="+mn-lt"/>
                <a:ea typeface="+mn-ea"/>
                <a:cs typeface="+mn-cs"/>
                <a:sym typeface="Symbol" charset="2"/>
              </a:rPr>
              <a:t>q</a:t>
            </a:r>
            <a:r>
              <a:rPr kumimoji="0" lang="pt-PT" sz="2800" b="0" i="0" u="none" strike="noStrike" kern="1200" cap="none" spc="0" normalizeH="0" baseline="0" noProof="0" smtClean="0">
                <a:ln>
                  <a:noFill/>
                </a:ln>
                <a:solidFill>
                  <a:schemeClr val="tx1"/>
                </a:solidFill>
                <a:effectLst/>
                <a:uLnTx/>
                <a:uFillTx/>
                <a:latin typeface="+mn-lt"/>
                <a:ea typeface="+mn-ea"/>
                <a:cs typeface="+mn-cs"/>
                <a:sym typeface="Symbol" charset="2"/>
              </a:rPr>
              <a:t> , quantization step</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PT" sz="2800" b="0" i="1" u="none" strike="noStrike" kern="1200" cap="none" spc="0" normalizeH="0" baseline="0" noProof="0" smtClean="0">
                <a:ln>
                  <a:noFill/>
                </a:ln>
                <a:solidFill>
                  <a:schemeClr val="tx1"/>
                </a:solidFill>
                <a:effectLst/>
                <a:uLnTx/>
                <a:uFillTx/>
                <a:latin typeface="+mn-lt"/>
                <a:ea typeface="+mn-ea"/>
                <a:cs typeface="+mn-cs"/>
                <a:sym typeface="Symbol" charset="2"/>
              </a:rPr>
              <a:t>b</a:t>
            </a:r>
            <a:r>
              <a:rPr kumimoji="0" lang="pt-PT" sz="2800" b="0" i="0" u="none" strike="noStrike" kern="1200" cap="none" spc="0" normalizeH="0" baseline="0" noProof="0" smtClean="0">
                <a:ln>
                  <a:noFill/>
                </a:ln>
                <a:solidFill>
                  <a:schemeClr val="tx1"/>
                </a:solidFill>
                <a:effectLst/>
                <a:uLnTx/>
                <a:uFillTx/>
                <a:latin typeface="+mn-lt"/>
                <a:ea typeface="+mn-ea"/>
                <a:cs typeface="+mn-cs"/>
                <a:sym typeface="Symbol" charset="2"/>
              </a:rPr>
              <a:t> = nº of quantization bits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pt-PT" sz="2800" b="0" i="1" u="none" strike="noStrike" kern="1200" cap="none" spc="0" normalizeH="0" baseline="0" noProof="0" smtClean="0">
                <a:ln>
                  <a:noFill/>
                </a:ln>
                <a:solidFill>
                  <a:schemeClr val="tx1"/>
                </a:solidFill>
                <a:effectLst/>
                <a:uLnTx/>
                <a:uFillTx/>
                <a:latin typeface="+mn-lt"/>
                <a:ea typeface="+mn-ea"/>
                <a:cs typeface="+mn-cs"/>
                <a:sym typeface="Symbol" charset="2"/>
              </a:rPr>
              <a:t>q </a:t>
            </a:r>
            <a:r>
              <a:rPr kumimoji="0" lang="pt-PT" sz="2800" b="0" i="0" u="none" strike="noStrike" kern="1200" cap="none" spc="0" normalizeH="0" baseline="0" noProof="0" smtClean="0">
                <a:ln>
                  <a:noFill/>
                </a:ln>
                <a:solidFill>
                  <a:schemeClr val="tx1"/>
                </a:solidFill>
                <a:effectLst/>
                <a:uLnTx/>
                <a:uFillTx/>
                <a:latin typeface="+mn-lt"/>
                <a:ea typeface="+mn-ea"/>
                <a:cs typeface="+mn-cs"/>
                <a:sym typeface="Symbol" charset="2"/>
              </a:rPr>
              <a:t>= 2</a:t>
            </a:r>
            <a:r>
              <a:rPr kumimoji="0" lang="pt-PT" sz="2800" b="0" i="1" u="none" strike="noStrike" kern="1200" cap="none" spc="0" normalizeH="0" baseline="30000" noProof="0" smtClean="0">
                <a:ln>
                  <a:noFill/>
                </a:ln>
                <a:solidFill>
                  <a:schemeClr val="tx1"/>
                </a:solidFill>
                <a:effectLst/>
                <a:uLnTx/>
                <a:uFillTx/>
                <a:latin typeface="+mn-lt"/>
                <a:ea typeface="+mn-ea"/>
                <a:cs typeface="+mn-cs"/>
                <a:sym typeface="Symbol" charset="2"/>
              </a:rPr>
              <a:t>b</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pt-PT" sz="2800" b="0" i="0" u="none" strike="noStrike" kern="1200" cap="none" spc="0" normalizeH="0" baseline="30000" noProof="0" dirty="0">
              <a:ln>
                <a:noFill/>
              </a:ln>
              <a:solidFill>
                <a:schemeClr val="tx1"/>
              </a:solidFill>
              <a:effectLst/>
              <a:uLnTx/>
              <a:uFillTx/>
              <a:latin typeface="+mn-lt"/>
              <a:ea typeface="+mn-ea"/>
              <a:cs typeface="+mn-cs"/>
              <a:sym typeface="Symbol" charset="2"/>
            </a:endParaRPr>
          </a:p>
        </p:txBody>
      </p:sp>
      <p:sp>
        <p:nvSpPr>
          <p:cNvPr id="5" name="Slide Number Placeholder 5"/>
          <p:cNvSpPr>
            <a:spLocks noGrp="1"/>
          </p:cNvSpPr>
          <p:nvPr>
            <p:ph type="sldNum" sz="quarter" idx="11"/>
          </p:nvPr>
        </p:nvSpPr>
        <p:spPr/>
        <p:txBody>
          <a:bodyPr/>
          <a:lstStyle/>
          <a:p>
            <a:fld id="{939D88AB-C669-9E4E-A3C2-B3B75BBA8182}" type="slidenum">
              <a:rPr lang="en-US"/>
              <a:pPr/>
              <a:t>35</a:t>
            </a:fld>
            <a:endParaRPr lang="en-US"/>
          </a:p>
        </p:txBody>
      </p:sp>
      <p:sp>
        <p:nvSpPr>
          <p:cNvPr id="993282" name="Rectangle 2"/>
          <p:cNvSpPr>
            <a:spLocks noGrp="1" noChangeArrowheads="1"/>
          </p:cNvSpPr>
          <p:nvPr>
            <p:ph type="title"/>
          </p:nvPr>
        </p:nvSpPr>
        <p:spPr/>
        <p:txBody>
          <a:bodyPr/>
          <a:lstStyle/>
          <a:p>
            <a:r>
              <a:rPr lang="en-GB" dirty="0" smtClean="0"/>
              <a:t>Quantization</a:t>
            </a:r>
            <a:endParaRPr lang="pt-PT" dirty="0"/>
          </a:p>
        </p:txBody>
      </p:sp>
      <p:graphicFrame>
        <p:nvGraphicFramePr>
          <p:cNvPr id="993285" name="Object 5"/>
          <p:cNvGraphicFramePr>
            <a:graphicFrameLocks noGrp="1" noChangeAspect="1"/>
          </p:cNvGraphicFramePr>
          <p:nvPr>
            <p:ph sz="half" idx="1"/>
          </p:nvPr>
        </p:nvGraphicFramePr>
        <p:xfrm>
          <a:off x="685800" y="2159000"/>
          <a:ext cx="3810000" cy="3551238"/>
        </p:xfrm>
        <a:graphic>
          <a:graphicData uri="http://schemas.openxmlformats.org/presentationml/2006/ole">
            <mc:AlternateContent xmlns:mc="http://schemas.openxmlformats.org/markup-compatibility/2006">
              <mc:Choice xmlns:v="urn:schemas-microsoft-com:vml" Requires="v">
                <p:oleObj spid="_x0000_s181282" name="Visio" r:id="rId4" imgW="3898900" imgH="3632200" progId="">
                  <p:embed/>
                </p:oleObj>
              </mc:Choice>
              <mc:Fallback>
                <p:oleObj name="Visio" r:id="rId4" imgW="3898900" imgH="3632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59000"/>
                        <a:ext cx="3810000" cy="3551238"/>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6793005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FA43B04A-6DD1-C846-BDEC-767E080272B4}" type="slidenum">
              <a:rPr lang="en-US"/>
              <a:pPr/>
              <a:t>36</a:t>
            </a:fld>
            <a:endParaRPr lang="en-US"/>
          </a:p>
        </p:txBody>
      </p:sp>
      <p:sp>
        <p:nvSpPr>
          <p:cNvPr id="987138" name="Rectangle 2"/>
          <p:cNvSpPr>
            <a:spLocks noGrp="1" noChangeArrowheads="1"/>
          </p:cNvSpPr>
          <p:nvPr>
            <p:ph type="title"/>
          </p:nvPr>
        </p:nvSpPr>
        <p:spPr/>
        <p:txBody>
          <a:bodyPr/>
          <a:lstStyle/>
          <a:p>
            <a:r>
              <a:rPr lang="pt-PT" dirty="0" err="1" smtClean="0"/>
              <a:t>Quantization</a:t>
            </a:r>
            <a:r>
              <a:rPr lang="pt-PT" dirty="0" smtClean="0"/>
              <a:t> </a:t>
            </a:r>
            <a:r>
              <a:rPr lang="pt-PT" dirty="0" err="1" smtClean="0"/>
              <a:t>Noise</a:t>
            </a:r>
            <a:endParaRPr lang="pt-PT" dirty="0"/>
          </a:p>
        </p:txBody>
      </p:sp>
      <p:graphicFrame>
        <p:nvGraphicFramePr>
          <p:cNvPr id="987140" name="Object 4"/>
          <p:cNvGraphicFramePr>
            <a:graphicFrameLocks noGrp="1" noChangeAspect="1"/>
          </p:cNvGraphicFramePr>
          <p:nvPr>
            <p:ph sz="half" idx="1"/>
          </p:nvPr>
        </p:nvGraphicFramePr>
        <p:xfrm>
          <a:off x="5435600" y="1916113"/>
          <a:ext cx="3276600" cy="669925"/>
        </p:xfrm>
        <a:graphic>
          <a:graphicData uri="http://schemas.openxmlformats.org/presentationml/2006/ole">
            <mc:AlternateContent xmlns:mc="http://schemas.openxmlformats.org/markup-compatibility/2006">
              <mc:Choice xmlns:v="urn:schemas-microsoft-com:vml" Requires="v">
                <p:oleObj spid="_x0000_s182372" name="Equation" r:id="rId4" imgW="1180800" imgH="241200" progId="Equation.3">
                  <p:embed/>
                </p:oleObj>
              </mc:Choice>
              <mc:Fallback>
                <p:oleObj name="Equation" r:id="rId4" imgW="11808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916113"/>
                        <a:ext cx="3276600" cy="6699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987142" name="Object 6"/>
          <p:cNvGraphicFramePr>
            <a:graphicFrameLocks noChangeAspect="1"/>
          </p:cNvGraphicFramePr>
          <p:nvPr/>
        </p:nvGraphicFramePr>
        <p:xfrm>
          <a:off x="1476375" y="4868863"/>
          <a:ext cx="6165850" cy="1204912"/>
        </p:xfrm>
        <a:graphic>
          <a:graphicData uri="http://schemas.openxmlformats.org/presentationml/2006/ole">
            <mc:AlternateContent xmlns:mc="http://schemas.openxmlformats.org/markup-compatibility/2006">
              <mc:Choice xmlns:v="urn:schemas-microsoft-com:vml" Requires="v">
                <p:oleObj spid="_x0000_s182373" name="Equation" r:id="rId6" imgW="2273040" imgH="444240" progId="Equation.3">
                  <p:embed/>
                </p:oleObj>
              </mc:Choice>
              <mc:Fallback>
                <p:oleObj name="Equation" r:id="rId6" imgW="227304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4868863"/>
                        <a:ext cx="6165850" cy="120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7146" name="Object 10"/>
          <p:cNvGraphicFramePr>
            <a:graphicFrameLocks noGrp="1" noChangeAspect="1"/>
          </p:cNvGraphicFramePr>
          <p:nvPr>
            <p:ph sz="half" idx="2"/>
          </p:nvPr>
        </p:nvGraphicFramePr>
        <p:xfrm>
          <a:off x="179388" y="1628775"/>
          <a:ext cx="4897437" cy="3090863"/>
        </p:xfrm>
        <a:graphic>
          <a:graphicData uri="http://schemas.openxmlformats.org/presentationml/2006/ole">
            <mc:AlternateContent xmlns:mc="http://schemas.openxmlformats.org/markup-compatibility/2006">
              <mc:Choice xmlns:v="urn:schemas-microsoft-com:vml" Requires="v">
                <p:oleObj spid="_x0000_s182374" name="Visio" r:id="rId8" imgW="2857500" imgH="1803400" progId="">
                  <p:embed/>
                </p:oleObj>
              </mc:Choice>
              <mc:Fallback>
                <p:oleObj name="Visio" r:id="rId8" imgW="2857500" imgH="1803400" progId="">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1628775"/>
                        <a:ext cx="4897437"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7147" name="Object 11"/>
          <p:cNvGraphicFramePr>
            <a:graphicFrameLocks noChangeAspect="1"/>
          </p:cNvGraphicFramePr>
          <p:nvPr/>
        </p:nvGraphicFramePr>
        <p:xfrm>
          <a:off x="6011863" y="2924175"/>
          <a:ext cx="1692275" cy="1092200"/>
        </p:xfrm>
        <a:graphic>
          <a:graphicData uri="http://schemas.openxmlformats.org/presentationml/2006/ole">
            <mc:AlternateContent xmlns:mc="http://schemas.openxmlformats.org/markup-compatibility/2006">
              <mc:Choice xmlns:v="urn:schemas-microsoft-com:vml" Requires="v">
                <p:oleObj spid="_x0000_s182375" name="Equation" r:id="rId10" imgW="609480" imgH="393480" progId="Equation.3">
                  <p:embed/>
                </p:oleObj>
              </mc:Choice>
              <mc:Fallback>
                <p:oleObj name="Equation" r:id="rId10" imgW="60948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1863" y="2924175"/>
                        <a:ext cx="169227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66158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4AA94BB-F9A5-AF46-8C35-07E82328F8AF}" type="slidenum">
              <a:rPr lang="en-US"/>
              <a:pPr/>
              <a:t>37</a:t>
            </a:fld>
            <a:endParaRPr lang="en-US"/>
          </a:p>
        </p:txBody>
      </p:sp>
      <p:sp>
        <p:nvSpPr>
          <p:cNvPr id="995330" name="Rectangle 2"/>
          <p:cNvSpPr>
            <a:spLocks noGrp="1" noChangeArrowheads="1"/>
          </p:cNvSpPr>
          <p:nvPr>
            <p:ph type="title"/>
          </p:nvPr>
        </p:nvSpPr>
        <p:spPr/>
        <p:txBody>
          <a:bodyPr>
            <a:normAutofit/>
          </a:bodyPr>
          <a:lstStyle/>
          <a:p>
            <a:r>
              <a:rPr lang="en-GB" sz="4000" dirty="0" smtClean="0"/>
              <a:t>Signal to Quantization Noise Ratio</a:t>
            </a:r>
            <a:endParaRPr lang="en-GB" sz="4000" dirty="0"/>
          </a:p>
        </p:txBody>
      </p:sp>
      <p:graphicFrame>
        <p:nvGraphicFramePr>
          <p:cNvPr id="995332" name="Object 4"/>
          <p:cNvGraphicFramePr>
            <a:graphicFrameLocks noGrp="1" noChangeAspect="1"/>
          </p:cNvGraphicFramePr>
          <p:nvPr>
            <p:ph idx="1"/>
          </p:nvPr>
        </p:nvGraphicFramePr>
        <p:xfrm>
          <a:off x="684213" y="1916113"/>
          <a:ext cx="2684462" cy="1146175"/>
        </p:xfrm>
        <a:graphic>
          <a:graphicData uri="http://schemas.openxmlformats.org/presentationml/2006/ole">
            <mc:AlternateContent xmlns:mc="http://schemas.openxmlformats.org/markup-compatibility/2006">
              <mc:Choice xmlns:v="urn:schemas-microsoft-com:vml" Requires="v">
                <p:oleObj spid="_x0000_s183352" name="Equation" r:id="rId4" imgW="1041120" imgH="444240" progId="Equation.3">
                  <p:embed/>
                </p:oleObj>
              </mc:Choice>
              <mc:Fallback>
                <p:oleObj name="Equation" r:id="rId4" imgW="1041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16113"/>
                        <a:ext cx="2684462" cy="11461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995334" name="Object 6"/>
          <p:cNvGraphicFramePr>
            <a:graphicFrameLocks noChangeAspect="1"/>
          </p:cNvGraphicFramePr>
          <p:nvPr/>
        </p:nvGraphicFramePr>
        <p:xfrm>
          <a:off x="684213" y="3284538"/>
          <a:ext cx="3633787" cy="2097087"/>
        </p:xfrm>
        <a:graphic>
          <a:graphicData uri="http://schemas.openxmlformats.org/presentationml/2006/ole">
            <mc:AlternateContent xmlns:mc="http://schemas.openxmlformats.org/markup-compatibility/2006">
              <mc:Choice xmlns:v="urn:schemas-microsoft-com:vml" Requires="v">
                <p:oleObj spid="_x0000_s183353" name="Equation" r:id="rId6" imgW="1409400" imgH="812520" progId="Equation.3">
                  <p:embed/>
                </p:oleObj>
              </mc:Choice>
              <mc:Fallback>
                <p:oleObj name="Equation" r:id="rId6" imgW="1409400" imgH="8125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284538"/>
                        <a:ext cx="3633787" cy="209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5335" name="Text Box 7"/>
          <p:cNvSpPr txBox="1">
            <a:spLocks noChangeArrowheads="1"/>
          </p:cNvSpPr>
          <p:nvPr/>
        </p:nvSpPr>
        <p:spPr bwMode="auto">
          <a:xfrm>
            <a:off x="5003800" y="2205038"/>
            <a:ext cx="3529013" cy="2308324"/>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pt-PT" dirty="0" err="1" smtClean="0">
                <a:solidFill>
                  <a:schemeClr val="tx1"/>
                </a:solidFill>
              </a:rPr>
              <a:t>The</a:t>
            </a:r>
            <a:r>
              <a:rPr lang="pt-PT" dirty="0" smtClean="0">
                <a:solidFill>
                  <a:schemeClr val="tx1"/>
                </a:solidFill>
              </a:rPr>
              <a:t> </a:t>
            </a:r>
            <a:r>
              <a:rPr lang="pt-PT" dirty="0" err="1" smtClean="0">
                <a:solidFill>
                  <a:schemeClr val="tx1"/>
                </a:solidFill>
              </a:rPr>
              <a:t>signal</a:t>
            </a:r>
            <a:r>
              <a:rPr lang="pt-PT" dirty="0" smtClean="0">
                <a:solidFill>
                  <a:schemeClr val="tx1"/>
                </a:solidFill>
              </a:rPr>
              <a:t> to </a:t>
            </a:r>
            <a:r>
              <a:rPr lang="pt-PT" dirty="0" err="1" smtClean="0">
                <a:solidFill>
                  <a:schemeClr val="tx1"/>
                </a:solidFill>
              </a:rPr>
              <a:t>quantization</a:t>
            </a:r>
            <a:r>
              <a:rPr lang="pt-PT" dirty="0" smtClean="0">
                <a:solidFill>
                  <a:schemeClr val="tx1"/>
                </a:solidFill>
              </a:rPr>
              <a:t> </a:t>
            </a:r>
            <a:r>
              <a:rPr lang="pt-PT" dirty="0" err="1" smtClean="0">
                <a:solidFill>
                  <a:schemeClr val="tx1"/>
                </a:solidFill>
              </a:rPr>
              <a:t>noise</a:t>
            </a:r>
            <a:r>
              <a:rPr lang="pt-PT" dirty="0" smtClean="0">
                <a:solidFill>
                  <a:schemeClr val="tx1"/>
                </a:solidFill>
              </a:rPr>
              <a:t> ratio </a:t>
            </a:r>
            <a:r>
              <a:rPr lang="pt-PT" dirty="0" err="1" smtClean="0">
                <a:solidFill>
                  <a:schemeClr val="tx1"/>
                </a:solidFill>
              </a:rPr>
              <a:t>is</a:t>
            </a:r>
            <a:r>
              <a:rPr lang="pt-PT" dirty="0" smtClean="0">
                <a:solidFill>
                  <a:schemeClr val="tx1"/>
                </a:solidFill>
              </a:rPr>
              <a:t> a </a:t>
            </a:r>
            <a:r>
              <a:rPr lang="pt-PT" dirty="0" err="1" smtClean="0">
                <a:solidFill>
                  <a:schemeClr val="tx1"/>
                </a:solidFill>
              </a:rPr>
              <a:t>function</a:t>
            </a:r>
            <a:r>
              <a:rPr lang="pt-PT" dirty="0" smtClean="0">
                <a:solidFill>
                  <a:schemeClr val="tx1"/>
                </a:solidFill>
              </a:rPr>
              <a:t> </a:t>
            </a:r>
            <a:r>
              <a:rPr lang="pt-PT" dirty="0" err="1" smtClean="0">
                <a:solidFill>
                  <a:schemeClr val="tx1"/>
                </a:solidFill>
              </a:rPr>
              <a:t>of</a:t>
            </a:r>
            <a:r>
              <a:rPr lang="pt-PT" dirty="0" smtClean="0">
                <a:solidFill>
                  <a:schemeClr val="tx1"/>
                </a:solidFill>
              </a:rPr>
              <a:t> </a:t>
            </a:r>
            <a:r>
              <a:rPr lang="pt-PT" dirty="0" err="1" smtClean="0">
                <a:solidFill>
                  <a:schemeClr val="tx1"/>
                </a:solidFill>
              </a:rPr>
              <a:t>the</a:t>
            </a:r>
            <a:r>
              <a:rPr lang="pt-PT" dirty="0" smtClean="0">
                <a:solidFill>
                  <a:schemeClr val="tx1"/>
                </a:solidFill>
              </a:rPr>
              <a:t> </a:t>
            </a:r>
            <a:r>
              <a:rPr lang="pt-PT" dirty="0" err="1" smtClean="0">
                <a:solidFill>
                  <a:schemeClr val="tx1"/>
                </a:solidFill>
              </a:rPr>
              <a:t>number</a:t>
            </a:r>
            <a:r>
              <a:rPr lang="pt-PT" dirty="0" smtClean="0">
                <a:solidFill>
                  <a:schemeClr val="tx1"/>
                </a:solidFill>
              </a:rPr>
              <a:t> </a:t>
            </a:r>
            <a:r>
              <a:rPr lang="pt-PT" dirty="0" err="1" smtClean="0">
                <a:solidFill>
                  <a:schemeClr val="tx1"/>
                </a:solidFill>
              </a:rPr>
              <a:t>of</a:t>
            </a:r>
            <a:r>
              <a:rPr lang="pt-PT" dirty="0" smtClean="0">
                <a:solidFill>
                  <a:schemeClr val="tx1"/>
                </a:solidFill>
              </a:rPr>
              <a:t> bits.</a:t>
            </a:r>
          </a:p>
          <a:p>
            <a:pPr>
              <a:spcBef>
                <a:spcPct val="50000"/>
              </a:spcBef>
              <a:buFontTx/>
              <a:buChar char="•"/>
            </a:pPr>
            <a:r>
              <a:rPr lang="pt-PT" dirty="0" err="1" smtClean="0"/>
              <a:t>Each</a:t>
            </a:r>
            <a:r>
              <a:rPr lang="pt-PT" dirty="0" smtClean="0"/>
              <a:t> extra bit </a:t>
            </a:r>
            <a:r>
              <a:rPr lang="pt-PT" dirty="0" err="1" smtClean="0"/>
              <a:t>reduces</a:t>
            </a:r>
            <a:r>
              <a:rPr lang="pt-PT" dirty="0" smtClean="0"/>
              <a:t> </a:t>
            </a:r>
            <a:r>
              <a:rPr lang="pt-PT" dirty="0" err="1" smtClean="0"/>
              <a:t>the</a:t>
            </a:r>
            <a:r>
              <a:rPr lang="pt-PT" dirty="0" smtClean="0"/>
              <a:t> </a:t>
            </a:r>
            <a:r>
              <a:rPr lang="pt-PT" dirty="0" err="1" smtClean="0"/>
              <a:t>signal</a:t>
            </a:r>
            <a:r>
              <a:rPr lang="pt-PT" dirty="0" smtClean="0"/>
              <a:t> to </a:t>
            </a:r>
            <a:r>
              <a:rPr lang="pt-PT" dirty="0" err="1" smtClean="0"/>
              <a:t>noise</a:t>
            </a:r>
            <a:r>
              <a:rPr lang="pt-PT" dirty="0" smtClean="0"/>
              <a:t> ratio </a:t>
            </a:r>
            <a:r>
              <a:rPr lang="pt-PT" dirty="0" err="1" smtClean="0"/>
              <a:t>by</a:t>
            </a:r>
            <a:r>
              <a:rPr lang="pt-PT" dirty="0" smtClean="0"/>
              <a:t> 6dBs</a:t>
            </a:r>
            <a:endParaRPr lang="pt-PT" dirty="0" smtClean="0">
              <a:solidFill>
                <a:schemeClr val="tx1"/>
              </a:solidFill>
            </a:endParaRPr>
          </a:p>
          <a:p>
            <a:pPr>
              <a:spcBef>
                <a:spcPct val="50000"/>
              </a:spcBef>
              <a:buFontTx/>
              <a:buChar char="•"/>
            </a:pPr>
            <a:r>
              <a:rPr lang="pt-PT" dirty="0" err="1" smtClean="0">
                <a:solidFill>
                  <a:schemeClr val="tx1"/>
                </a:solidFill>
              </a:rPr>
              <a:t>With</a:t>
            </a:r>
            <a:r>
              <a:rPr lang="pt-PT" dirty="0" smtClean="0">
                <a:solidFill>
                  <a:schemeClr val="tx1"/>
                </a:solidFill>
              </a:rPr>
              <a:t> 16 bits </a:t>
            </a:r>
            <a:r>
              <a:rPr lang="pt-PT" dirty="0" err="1" smtClean="0">
                <a:solidFill>
                  <a:schemeClr val="tx1"/>
                </a:solidFill>
              </a:rPr>
              <a:t>we</a:t>
            </a:r>
            <a:r>
              <a:rPr lang="pt-PT" dirty="0" smtClean="0">
                <a:solidFill>
                  <a:schemeClr val="tx1"/>
                </a:solidFill>
              </a:rPr>
              <a:t> </a:t>
            </a:r>
            <a:r>
              <a:rPr lang="pt-PT" dirty="0" err="1" smtClean="0">
                <a:solidFill>
                  <a:schemeClr val="tx1"/>
                </a:solidFill>
              </a:rPr>
              <a:t>get</a:t>
            </a:r>
            <a:r>
              <a:rPr lang="pt-PT" dirty="0" smtClean="0">
                <a:solidFill>
                  <a:schemeClr val="tx1"/>
                </a:solidFill>
              </a:rPr>
              <a:t> </a:t>
            </a:r>
            <a:r>
              <a:rPr lang="pt-PT" dirty="0" err="1" smtClean="0">
                <a:solidFill>
                  <a:schemeClr val="tx1"/>
                </a:solidFill>
              </a:rPr>
              <a:t>around</a:t>
            </a:r>
            <a:r>
              <a:rPr lang="pt-PT" dirty="0" smtClean="0">
                <a:solidFill>
                  <a:schemeClr val="tx1"/>
                </a:solidFill>
              </a:rPr>
              <a:t> 100dB </a:t>
            </a:r>
            <a:r>
              <a:rPr lang="pt-PT" dirty="0" err="1" smtClean="0">
                <a:solidFill>
                  <a:schemeClr val="tx1"/>
                </a:solidFill>
              </a:rPr>
              <a:t>of</a:t>
            </a:r>
            <a:r>
              <a:rPr lang="pt-PT" dirty="0" smtClean="0">
                <a:solidFill>
                  <a:schemeClr val="tx1"/>
                </a:solidFill>
              </a:rPr>
              <a:t> </a:t>
            </a:r>
            <a:r>
              <a:rPr lang="pt-PT" dirty="0" err="1" smtClean="0">
                <a:solidFill>
                  <a:schemeClr val="tx1"/>
                </a:solidFill>
              </a:rPr>
              <a:t>signal</a:t>
            </a:r>
            <a:r>
              <a:rPr lang="pt-PT" dirty="0" smtClean="0">
                <a:solidFill>
                  <a:schemeClr val="tx1"/>
                </a:solidFill>
              </a:rPr>
              <a:t> to </a:t>
            </a:r>
            <a:r>
              <a:rPr lang="pt-PT" dirty="0" err="1" smtClean="0">
                <a:solidFill>
                  <a:schemeClr val="tx1"/>
                </a:solidFill>
              </a:rPr>
              <a:t>noise</a:t>
            </a:r>
            <a:r>
              <a:rPr lang="pt-PT" dirty="0" smtClean="0">
                <a:solidFill>
                  <a:schemeClr val="tx1"/>
                </a:solidFill>
              </a:rPr>
              <a:t> ratio</a:t>
            </a:r>
            <a:endParaRPr lang="pt-PT" dirty="0">
              <a:solidFill>
                <a:schemeClr val="tx1"/>
              </a:solidFill>
            </a:endParaRPr>
          </a:p>
        </p:txBody>
      </p:sp>
    </p:spTree>
    <p:extLst>
      <p:ext uri="{BB962C8B-B14F-4D97-AF65-F5344CB8AC3E}">
        <p14:creationId xmlns:p14="http://schemas.microsoft.com/office/powerpoint/2010/main" val="23863835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F0E7CF5-12D4-314C-8D84-795C274D3DCE}" type="slidenum">
              <a:rPr lang="en-US"/>
              <a:pPr/>
              <a:t>38</a:t>
            </a:fld>
            <a:endParaRPr lang="en-US"/>
          </a:p>
        </p:txBody>
      </p:sp>
      <p:sp>
        <p:nvSpPr>
          <p:cNvPr id="998403" name="Rectangle 3"/>
          <p:cNvSpPr>
            <a:spLocks noGrp="1" noChangeArrowheads="1"/>
          </p:cNvSpPr>
          <p:nvPr>
            <p:ph type="title"/>
          </p:nvPr>
        </p:nvSpPr>
        <p:spPr/>
        <p:txBody>
          <a:bodyPr/>
          <a:lstStyle/>
          <a:p>
            <a:r>
              <a:rPr lang="pt-PT" dirty="0" err="1"/>
              <a:t>Scaling</a:t>
            </a:r>
            <a:r>
              <a:rPr lang="pt-PT" dirty="0" smtClean="0"/>
              <a:t> </a:t>
            </a:r>
            <a:r>
              <a:rPr lang="pt-PT" dirty="0" err="1" smtClean="0"/>
              <a:t>and</a:t>
            </a:r>
            <a:r>
              <a:rPr lang="pt-PT" dirty="0" smtClean="0"/>
              <a:t> </a:t>
            </a:r>
            <a:r>
              <a:rPr lang="pt-PT" dirty="0" err="1" smtClean="0"/>
              <a:t>Quantization</a:t>
            </a:r>
            <a:r>
              <a:rPr lang="pt-PT" dirty="0" smtClean="0"/>
              <a:t> </a:t>
            </a:r>
            <a:r>
              <a:rPr lang="pt-PT" dirty="0" err="1" smtClean="0"/>
              <a:t>Noise</a:t>
            </a:r>
            <a:endParaRPr lang="pt-PT" dirty="0"/>
          </a:p>
        </p:txBody>
      </p:sp>
      <p:graphicFrame>
        <p:nvGraphicFramePr>
          <p:cNvPr id="998404" name="Object 4"/>
          <p:cNvGraphicFramePr>
            <a:graphicFrameLocks noGrp="1" noChangeAspect="1"/>
          </p:cNvGraphicFramePr>
          <p:nvPr>
            <p:ph idx="1"/>
          </p:nvPr>
        </p:nvGraphicFramePr>
        <p:xfrm>
          <a:off x="438150" y="1125538"/>
          <a:ext cx="8337550" cy="3556000"/>
        </p:xfrm>
        <a:graphic>
          <a:graphicData uri="http://schemas.openxmlformats.org/presentationml/2006/ole">
            <mc:AlternateContent xmlns:mc="http://schemas.openxmlformats.org/markup-compatibility/2006">
              <mc:Choice xmlns:v="urn:schemas-microsoft-com:vml" Requires="v">
                <p:oleObj spid="_x0000_s184354" name="Visio" r:id="rId4" imgW="4318000" imgH="1854200" progId="">
                  <p:embed/>
                </p:oleObj>
              </mc:Choice>
              <mc:Fallback>
                <p:oleObj name="Visio" r:id="rId4" imgW="4318000" imgH="1854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125538"/>
                        <a:ext cx="833755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998405" name="Text Box 5"/>
          <p:cNvSpPr txBox="1">
            <a:spLocks noChangeArrowheads="1"/>
          </p:cNvSpPr>
          <p:nvPr/>
        </p:nvSpPr>
        <p:spPr bwMode="auto">
          <a:xfrm>
            <a:off x="827088" y="4221163"/>
            <a:ext cx="7488237" cy="1338828"/>
          </a:xfrm>
          <a:prstGeom prst="rect">
            <a:avLst/>
          </a:prstGeom>
          <a:noFill/>
          <a:ln w="9525">
            <a:noFill/>
            <a:miter lim="800000"/>
            <a:headEnd/>
            <a:tailEnd/>
          </a:ln>
          <a:effectLst/>
        </p:spPr>
        <p:txBody>
          <a:bodyPr>
            <a:prstTxWarp prst="textNoShape">
              <a:avLst/>
            </a:prstTxWarp>
            <a:spAutoFit/>
          </a:bodyPr>
          <a:lstStyle/>
          <a:p>
            <a:pPr>
              <a:spcBef>
                <a:spcPct val="50000"/>
              </a:spcBef>
            </a:pPr>
            <a:r>
              <a:rPr lang="pt-PT" dirty="0" err="1" smtClean="0"/>
              <a:t>If</a:t>
            </a:r>
            <a:r>
              <a:rPr lang="pt-PT" dirty="0" smtClean="0"/>
              <a:t> </a:t>
            </a:r>
            <a:r>
              <a:rPr lang="pt-PT" dirty="0" err="1" smtClean="0"/>
              <a:t>in</a:t>
            </a:r>
            <a:r>
              <a:rPr lang="pt-PT" dirty="0" smtClean="0"/>
              <a:t> a 16 bit </a:t>
            </a:r>
            <a:r>
              <a:rPr lang="pt-PT" dirty="0" err="1" smtClean="0"/>
              <a:t>system</a:t>
            </a:r>
            <a:r>
              <a:rPr lang="pt-PT" dirty="0" smtClean="0"/>
              <a:t> </a:t>
            </a:r>
            <a:r>
              <a:rPr lang="pt-PT" dirty="0" err="1" smtClean="0"/>
              <a:t>the</a:t>
            </a:r>
            <a:r>
              <a:rPr lang="pt-PT" dirty="0" smtClean="0"/>
              <a:t> </a:t>
            </a:r>
            <a:r>
              <a:rPr lang="pt-PT" dirty="0" err="1" smtClean="0"/>
              <a:t>scaling</a:t>
            </a:r>
            <a:r>
              <a:rPr lang="pt-PT" dirty="0" smtClean="0"/>
              <a:t> factor </a:t>
            </a:r>
            <a:r>
              <a:rPr lang="pt-PT" dirty="0" err="1" smtClean="0"/>
              <a:t>is</a:t>
            </a:r>
            <a:r>
              <a:rPr lang="pt-PT" dirty="0" smtClean="0"/>
              <a:t> </a:t>
            </a:r>
            <a:r>
              <a:rPr lang="pt-PT" dirty="0" err="1" smtClean="0"/>
              <a:t>set</a:t>
            </a:r>
            <a:r>
              <a:rPr lang="pt-PT" dirty="0" smtClean="0"/>
              <a:t> to A=256, </a:t>
            </a:r>
            <a:r>
              <a:rPr lang="pt-PT" dirty="0" err="1" smtClean="0"/>
              <a:t>then</a:t>
            </a:r>
            <a:r>
              <a:rPr lang="pt-PT" dirty="0" smtClean="0"/>
              <a:t> </a:t>
            </a:r>
            <a:r>
              <a:rPr lang="pt-PT" dirty="0" err="1" smtClean="0"/>
              <a:t>the</a:t>
            </a:r>
            <a:r>
              <a:rPr lang="pt-PT" dirty="0" smtClean="0"/>
              <a:t> </a:t>
            </a:r>
            <a:r>
              <a:rPr lang="pt-PT" dirty="0" err="1" smtClean="0"/>
              <a:t>signal</a:t>
            </a:r>
            <a:r>
              <a:rPr lang="pt-PT" dirty="0" smtClean="0"/>
              <a:t> to </a:t>
            </a:r>
            <a:r>
              <a:rPr lang="pt-PT" dirty="0" err="1" smtClean="0"/>
              <a:t>noise</a:t>
            </a:r>
            <a:r>
              <a:rPr lang="pt-PT" dirty="0" smtClean="0"/>
              <a:t> ratio </a:t>
            </a:r>
            <a:r>
              <a:rPr lang="pt-PT" dirty="0" err="1" smtClean="0"/>
              <a:t>will</a:t>
            </a:r>
            <a:r>
              <a:rPr lang="pt-PT" dirty="0" smtClean="0"/>
              <a:t> </a:t>
            </a:r>
            <a:r>
              <a:rPr lang="pt-PT" dirty="0" err="1" smtClean="0"/>
              <a:t>be</a:t>
            </a:r>
            <a:r>
              <a:rPr lang="pt-PT" dirty="0" smtClean="0"/>
              <a:t> 52dB </a:t>
            </a:r>
            <a:r>
              <a:rPr lang="pt-PT" dirty="0" err="1" smtClean="0"/>
              <a:t>instead</a:t>
            </a:r>
            <a:r>
              <a:rPr lang="pt-PT" dirty="0" smtClean="0"/>
              <a:t> </a:t>
            </a:r>
            <a:r>
              <a:rPr lang="pt-PT" dirty="0" err="1" smtClean="0"/>
              <a:t>of</a:t>
            </a:r>
            <a:r>
              <a:rPr lang="pt-PT" dirty="0" smtClean="0"/>
              <a:t> 100dB</a:t>
            </a:r>
          </a:p>
          <a:p>
            <a:pPr>
              <a:spcBef>
                <a:spcPct val="50000"/>
              </a:spcBef>
            </a:pPr>
            <a:r>
              <a:rPr lang="pt-PT" i="1" dirty="0" smtClean="0"/>
              <a:t>Note </a:t>
            </a:r>
            <a:r>
              <a:rPr lang="pt-PT" i="1" dirty="0" err="1" smtClean="0"/>
              <a:t>that</a:t>
            </a:r>
            <a:r>
              <a:rPr lang="pt-PT" i="1" dirty="0" smtClean="0"/>
              <a:t> </a:t>
            </a:r>
            <a:r>
              <a:rPr lang="pt-PT" i="1" dirty="0" err="1" smtClean="0"/>
              <a:t>if</a:t>
            </a:r>
            <a:r>
              <a:rPr lang="pt-PT" i="1" dirty="0" smtClean="0"/>
              <a:t> </a:t>
            </a:r>
            <a:r>
              <a:rPr lang="pt-PT" i="1" dirty="0" err="1" smtClean="0"/>
              <a:t>we</a:t>
            </a:r>
            <a:r>
              <a:rPr lang="pt-PT" i="1" dirty="0" smtClean="0"/>
              <a:t> </a:t>
            </a:r>
            <a:r>
              <a:rPr lang="pt-PT" i="1" dirty="0" err="1" smtClean="0"/>
              <a:t>have</a:t>
            </a:r>
            <a:r>
              <a:rPr lang="pt-PT" i="1" dirty="0" smtClean="0"/>
              <a:t> </a:t>
            </a:r>
            <a:r>
              <a:rPr lang="pt-PT" i="1" dirty="0" err="1" smtClean="0"/>
              <a:t>used</a:t>
            </a:r>
            <a:r>
              <a:rPr lang="pt-PT" i="1" dirty="0" smtClean="0"/>
              <a:t> a </a:t>
            </a:r>
            <a:r>
              <a:rPr lang="pt-PT" i="1" dirty="0" err="1" smtClean="0"/>
              <a:t>floating</a:t>
            </a:r>
            <a:r>
              <a:rPr lang="pt-PT" i="1" dirty="0" smtClean="0"/>
              <a:t> </a:t>
            </a:r>
            <a:r>
              <a:rPr lang="pt-PT" i="1" dirty="0" err="1" smtClean="0"/>
              <a:t>point</a:t>
            </a:r>
            <a:r>
              <a:rPr lang="pt-PT" i="1" dirty="0" smtClean="0"/>
              <a:t> </a:t>
            </a:r>
            <a:r>
              <a:rPr lang="pt-PT" i="1" dirty="0" err="1" smtClean="0"/>
              <a:t>arithmetic</a:t>
            </a:r>
            <a:r>
              <a:rPr lang="pt-PT" i="1" dirty="0" smtClean="0"/>
              <a:t> </a:t>
            </a:r>
            <a:r>
              <a:rPr lang="pt-PT" i="1" dirty="0" err="1" smtClean="0"/>
              <a:t>the</a:t>
            </a:r>
            <a:r>
              <a:rPr lang="pt-PT" i="1" dirty="0" smtClean="0"/>
              <a:t> </a:t>
            </a:r>
            <a:r>
              <a:rPr lang="pt-PT" i="1" dirty="0" err="1" smtClean="0"/>
              <a:t>scaling</a:t>
            </a:r>
            <a:r>
              <a:rPr lang="pt-PT" i="1" dirty="0" smtClean="0"/>
              <a:t> </a:t>
            </a:r>
            <a:r>
              <a:rPr lang="pt-PT" i="1" dirty="0" err="1" smtClean="0"/>
              <a:t>of</a:t>
            </a:r>
            <a:r>
              <a:rPr lang="pt-PT" i="1" dirty="0" smtClean="0"/>
              <a:t> </a:t>
            </a:r>
            <a:r>
              <a:rPr lang="pt-PT" i="1" dirty="0" err="1" smtClean="0"/>
              <a:t>the</a:t>
            </a:r>
            <a:r>
              <a:rPr lang="pt-PT" i="1" dirty="0" smtClean="0"/>
              <a:t> </a:t>
            </a:r>
            <a:r>
              <a:rPr lang="pt-PT" i="1" dirty="0" err="1" smtClean="0"/>
              <a:t>inner</a:t>
            </a:r>
            <a:r>
              <a:rPr lang="pt-PT" i="1" dirty="0" smtClean="0"/>
              <a:t> </a:t>
            </a:r>
            <a:r>
              <a:rPr lang="pt-PT" i="1" dirty="0" err="1" smtClean="0"/>
              <a:t>point</a:t>
            </a:r>
            <a:r>
              <a:rPr lang="pt-PT" i="1" dirty="0" smtClean="0"/>
              <a:t> </a:t>
            </a:r>
            <a:r>
              <a:rPr lang="pt-PT" i="1" dirty="0" err="1" smtClean="0"/>
              <a:t>was</a:t>
            </a:r>
            <a:r>
              <a:rPr lang="pt-PT" i="1" dirty="0" smtClean="0"/>
              <a:t> </a:t>
            </a:r>
            <a:r>
              <a:rPr lang="pt-PT" i="1" dirty="0" err="1" smtClean="0"/>
              <a:t>not</a:t>
            </a:r>
            <a:r>
              <a:rPr lang="pt-PT" i="1" dirty="0" smtClean="0"/>
              <a:t> </a:t>
            </a:r>
            <a:r>
              <a:rPr lang="pt-PT" i="1" dirty="0" err="1" smtClean="0"/>
              <a:t>necessery</a:t>
            </a:r>
            <a:r>
              <a:rPr lang="pt-PT" i="1" dirty="0" smtClean="0"/>
              <a:t>. </a:t>
            </a:r>
            <a:r>
              <a:rPr lang="pt-PT" i="1" dirty="0" err="1" smtClean="0"/>
              <a:t>The</a:t>
            </a:r>
            <a:r>
              <a:rPr lang="pt-PT" i="1" dirty="0" smtClean="0"/>
              <a:t> </a:t>
            </a:r>
            <a:r>
              <a:rPr lang="pt-PT" i="1" dirty="0" err="1" smtClean="0"/>
              <a:t>signal</a:t>
            </a:r>
            <a:r>
              <a:rPr lang="pt-PT" i="1" dirty="0" smtClean="0"/>
              <a:t> to </a:t>
            </a:r>
            <a:r>
              <a:rPr lang="pt-PT" i="1" dirty="0" err="1" smtClean="0"/>
              <a:t>noise</a:t>
            </a:r>
            <a:r>
              <a:rPr lang="pt-PT" i="1" dirty="0" smtClean="0"/>
              <a:t> ratio </a:t>
            </a:r>
            <a:r>
              <a:rPr lang="pt-PT" i="1" dirty="0" err="1" smtClean="0"/>
              <a:t>would</a:t>
            </a:r>
            <a:r>
              <a:rPr lang="pt-PT" i="1" dirty="0" smtClean="0"/>
              <a:t> </a:t>
            </a:r>
            <a:r>
              <a:rPr lang="pt-PT" i="1" dirty="0" err="1" smtClean="0"/>
              <a:t>be</a:t>
            </a:r>
            <a:r>
              <a:rPr lang="pt-PT" i="1" dirty="0" smtClean="0"/>
              <a:t> 100dB.</a:t>
            </a:r>
            <a:endParaRPr lang="pt-PT" i="1" dirty="0"/>
          </a:p>
        </p:txBody>
      </p:sp>
    </p:spTree>
    <p:extLst>
      <p:ext uri="{BB962C8B-B14F-4D97-AF65-F5344CB8AC3E}">
        <p14:creationId xmlns:p14="http://schemas.microsoft.com/office/powerpoint/2010/main" val="387743865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6305F5B-525F-0C49-B2BC-C3CEAC4A9D41}" type="slidenum">
              <a:rPr lang="en-US"/>
              <a:pPr/>
              <a:t>39</a:t>
            </a:fld>
            <a:endParaRPr lang="en-US"/>
          </a:p>
        </p:txBody>
      </p:sp>
      <p:sp>
        <p:nvSpPr>
          <p:cNvPr id="999426" name="Rectangle 2"/>
          <p:cNvSpPr>
            <a:spLocks noGrp="1" noChangeArrowheads="1"/>
          </p:cNvSpPr>
          <p:nvPr>
            <p:ph type="title"/>
          </p:nvPr>
        </p:nvSpPr>
        <p:spPr/>
        <p:txBody>
          <a:bodyPr/>
          <a:lstStyle/>
          <a:p>
            <a:r>
              <a:rPr lang="pt-PT" sz="4000" dirty="0" err="1" smtClean="0"/>
              <a:t>Rounding</a:t>
            </a:r>
            <a:r>
              <a:rPr lang="pt-PT" sz="4000" dirty="0" smtClean="0"/>
              <a:t> </a:t>
            </a:r>
            <a:r>
              <a:rPr lang="pt-PT" sz="4000" dirty="0" err="1" smtClean="0"/>
              <a:t>Error</a:t>
            </a:r>
            <a:r>
              <a:rPr lang="pt-PT" sz="4000" dirty="0" smtClean="0"/>
              <a:t> </a:t>
            </a:r>
            <a:r>
              <a:rPr lang="pt-PT" sz="4000" dirty="0" err="1" smtClean="0"/>
              <a:t>on</a:t>
            </a:r>
            <a:r>
              <a:rPr lang="pt-PT" sz="4000" dirty="0" smtClean="0"/>
              <a:t> FIR </a:t>
            </a:r>
            <a:r>
              <a:rPr lang="pt-PT" sz="4000" dirty="0" err="1" smtClean="0"/>
              <a:t>Filters</a:t>
            </a:r>
            <a:endParaRPr lang="pt-PT" sz="4000" dirty="0"/>
          </a:p>
        </p:txBody>
      </p:sp>
      <p:graphicFrame>
        <p:nvGraphicFramePr>
          <p:cNvPr id="999427" name="Object 3"/>
          <p:cNvGraphicFramePr>
            <a:graphicFrameLocks noGrp="1" noChangeAspect="1"/>
          </p:cNvGraphicFramePr>
          <p:nvPr>
            <p:ph idx="1"/>
          </p:nvPr>
        </p:nvGraphicFramePr>
        <p:xfrm>
          <a:off x="1238250" y="1628775"/>
          <a:ext cx="6502400" cy="4986338"/>
        </p:xfrm>
        <a:graphic>
          <a:graphicData uri="http://schemas.openxmlformats.org/presentationml/2006/ole">
            <mc:AlternateContent xmlns:mc="http://schemas.openxmlformats.org/markup-compatibility/2006">
              <mc:Choice xmlns:v="urn:schemas-microsoft-com:vml" Requires="v">
                <p:oleObj spid="_x0000_s185400" name="Visio" r:id="rId4" imgW="4851400" imgH="3721100" progId="">
                  <p:embed/>
                </p:oleObj>
              </mc:Choice>
              <mc:Fallback>
                <p:oleObj name="Visio" r:id="rId4" imgW="4851400" imgH="3721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0" y="1628775"/>
                        <a:ext cx="6502400" cy="49863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99429" name="Text Box 5"/>
          <p:cNvSpPr txBox="1">
            <a:spLocks noChangeArrowheads="1"/>
          </p:cNvSpPr>
          <p:nvPr/>
        </p:nvSpPr>
        <p:spPr bwMode="auto">
          <a:xfrm>
            <a:off x="684213" y="5445125"/>
            <a:ext cx="3600450" cy="369332"/>
          </a:xfrm>
          <a:prstGeom prst="rect">
            <a:avLst/>
          </a:prstGeom>
          <a:solidFill>
            <a:srgbClr val="FFE4AD"/>
          </a:solidFill>
          <a:ln w="9525">
            <a:noFill/>
            <a:miter lim="800000"/>
            <a:headEnd/>
            <a:tailEnd/>
          </a:ln>
          <a:effectLst/>
        </p:spPr>
        <p:txBody>
          <a:bodyPr>
            <a:prstTxWarp prst="textNoShape">
              <a:avLst/>
            </a:prstTxWarp>
            <a:spAutoFit/>
          </a:bodyPr>
          <a:lstStyle/>
          <a:p>
            <a:pPr algn="ctr">
              <a:spcBef>
                <a:spcPct val="50000"/>
              </a:spcBef>
            </a:pPr>
            <a:r>
              <a:rPr lang="pt-PT" dirty="0" smtClean="0"/>
              <a:t>16bits </a:t>
            </a:r>
            <a:r>
              <a:rPr lang="pt-PT" dirty="0" err="1" smtClean="0"/>
              <a:t>Accumulator</a:t>
            </a:r>
            <a:endParaRPr lang="pt-PT" dirty="0"/>
          </a:p>
        </p:txBody>
      </p:sp>
      <p:graphicFrame>
        <p:nvGraphicFramePr>
          <p:cNvPr id="999435" name="Object 11"/>
          <p:cNvGraphicFramePr>
            <a:graphicFrameLocks noGrp="1" noChangeAspect="1"/>
          </p:cNvGraphicFramePr>
          <p:nvPr>
            <p:ph sz="half" idx="4294967295"/>
          </p:nvPr>
        </p:nvGraphicFramePr>
        <p:xfrm>
          <a:off x="5580063" y="5300663"/>
          <a:ext cx="2376487" cy="1017587"/>
        </p:xfrm>
        <a:graphic>
          <a:graphicData uri="http://schemas.openxmlformats.org/presentationml/2006/ole">
            <mc:AlternateContent xmlns:mc="http://schemas.openxmlformats.org/markup-compatibility/2006">
              <mc:Choice xmlns:v="urn:schemas-microsoft-com:vml" Requires="v">
                <p:oleObj spid="_x0000_s185401" name="Equation" r:id="rId6" imgW="977760" imgH="419040" progId="Equation.3">
                  <p:embed/>
                </p:oleObj>
              </mc:Choice>
              <mc:Fallback>
                <p:oleObj name="Equation" r:id="rId6" imgW="9777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5300663"/>
                        <a:ext cx="2376487" cy="10175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774728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USRP</a:t>
            </a:r>
            <a:endParaRPr lang="en-GB" dirty="0"/>
          </a:p>
        </p:txBody>
      </p:sp>
      <p:sp>
        <p:nvSpPr>
          <p:cNvPr id="7" name="Content Placeholder 6"/>
          <p:cNvSpPr>
            <a:spLocks noGrp="1"/>
          </p:cNvSpPr>
          <p:nvPr>
            <p:ph sz="half" idx="1"/>
          </p:nvPr>
        </p:nvSpPr>
        <p:spPr>
          <a:xfrm>
            <a:off x="457200" y="1600200"/>
            <a:ext cx="5035442" cy="4525963"/>
          </a:xfrm>
        </p:spPr>
        <p:txBody>
          <a:bodyPr/>
          <a:lstStyle/>
          <a:p>
            <a:endParaRPr lang="en-GB" dirty="0"/>
          </a:p>
        </p:txBody>
      </p:sp>
      <p:sp>
        <p:nvSpPr>
          <p:cNvPr id="8" name="Content Placeholder 7"/>
          <p:cNvSpPr>
            <a:spLocks noGrp="1"/>
          </p:cNvSpPr>
          <p:nvPr>
            <p:ph sz="half" idx="2"/>
          </p:nvPr>
        </p:nvSpPr>
        <p:spPr>
          <a:xfrm>
            <a:off x="5492642" y="1600200"/>
            <a:ext cx="3194158" cy="4525963"/>
          </a:xfrm>
        </p:spPr>
        <p:txBody>
          <a:bodyPr>
            <a:normAutofit/>
          </a:bodyPr>
          <a:lstStyle/>
          <a:p>
            <a:r>
              <a:rPr lang="en-GB" sz="2400" dirty="0" smtClean="0"/>
              <a:t>Four 12bit 64Ms/s ADCs</a:t>
            </a:r>
          </a:p>
          <a:p>
            <a:r>
              <a:rPr lang="en-GB" sz="2400" dirty="0" smtClean="0"/>
              <a:t>Four 14bit 128Ms/s </a:t>
            </a:r>
            <a:r>
              <a:rPr lang="en-GB" sz="2400" dirty="0" err="1" smtClean="0"/>
              <a:t>DACs</a:t>
            </a:r>
            <a:endParaRPr lang="en-GB" sz="2400" dirty="0" smtClean="0"/>
          </a:p>
          <a:p>
            <a:r>
              <a:rPr lang="en-GB" sz="2400" dirty="0" smtClean="0"/>
              <a:t>USB 2.0 with 32MB/s</a:t>
            </a:r>
          </a:p>
          <a:p>
            <a:endParaRPr lang="en-GB" sz="2400" dirty="0"/>
          </a:p>
        </p:txBody>
      </p:sp>
      <p:pic>
        <p:nvPicPr>
          <p:cNvPr id="4" name="Picture 3"/>
          <p:cNvPicPr>
            <a:picLocks noChangeAspect="1"/>
          </p:cNvPicPr>
          <p:nvPr/>
        </p:nvPicPr>
        <p:blipFill>
          <a:blip r:embed="rId2"/>
          <a:stretch>
            <a:fillRect/>
          </a:stretch>
        </p:blipFill>
        <p:spPr>
          <a:xfrm>
            <a:off x="261809" y="1808872"/>
            <a:ext cx="5208987" cy="3966286"/>
          </a:xfrm>
          <a:prstGeom prst="rect">
            <a:avLst/>
          </a:prstGeom>
        </p:spPr>
      </p:pic>
    </p:spTree>
    <p:extLst>
      <p:ext uri="{BB962C8B-B14F-4D97-AF65-F5344CB8AC3E}">
        <p14:creationId xmlns:p14="http://schemas.microsoft.com/office/powerpoint/2010/main" val="38138946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1"/>
          </p:nvPr>
        </p:nvSpPr>
        <p:spPr/>
        <p:txBody>
          <a:bodyPr/>
          <a:lstStyle/>
          <a:p>
            <a:fld id="{2F6CBDE2-06E7-6946-AB10-EC03008ECE0A}" type="slidenum">
              <a:rPr lang="en-US"/>
              <a:pPr/>
              <a:t>40</a:t>
            </a:fld>
            <a:endParaRPr lang="en-US"/>
          </a:p>
        </p:txBody>
      </p:sp>
      <p:sp>
        <p:nvSpPr>
          <p:cNvPr id="1001474" name="Rectangle 2"/>
          <p:cNvSpPr>
            <a:spLocks noGrp="1" noChangeArrowheads="1"/>
          </p:cNvSpPr>
          <p:nvPr>
            <p:ph type="title"/>
          </p:nvPr>
        </p:nvSpPr>
        <p:spPr/>
        <p:txBody>
          <a:bodyPr/>
          <a:lstStyle/>
          <a:p>
            <a:r>
              <a:rPr lang="pt-PT" sz="4000" dirty="0" err="1" smtClean="0"/>
              <a:t>Rounding</a:t>
            </a:r>
            <a:r>
              <a:rPr lang="pt-PT" sz="4000" dirty="0" smtClean="0"/>
              <a:t> Error </a:t>
            </a:r>
            <a:r>
              <a:rPr lang="pt-PT" sz="4000" dirty="0" err="1" smtClean="0"/>
              <a:t>in</a:t>
            </a:r>
            <a:r>
              <a:rPr lang="pt-PT" sz="4000" dirty="0" smtClean="0"/>
              <a:t> FIR </a:t>
            </a:r>
            <a:r>
              <a:rPr lang="pt-PT" sz="4000" dirty="0" err="1" smtClean="0"/>
              <a:t>Filters</a:t>
            </a:r>
            <a:endParaRPr lang="pt-PT" sz="4000" dirty="0"/>
          </a:p>
        </p:txBody>
      </p:sp>
      <p:graphicFrame>
        <p:nvGraphicFramePr>
          <p:cNvPr id="1001476" name="Object 4"/>
          <p:cNvGraphicFramePr>
            <a:graphicFrameLocks noGrp="1" noChangeAspect="1"/>
          </p:cNvGraphicFramePr>
          <p:nvPr>
            <p:ph sz="half" idx="1"/>
          </p:nvPr>
        </p:nvGraphicFramePr>
        <p:xfrm>
          <a:off x="1116013" y="1484313"/>
          <a:ext cx="6488112" cy="5180012"/>
        </p:xfrm>
        <a:graphic>
          <a:graphicData uri="http://schemas.openxmlformats.org/presentationml/2006/ole">
            <mc:AlternateContent xmlns:mc="http://schemas.openxmlformats.org/markup-compatibility/2006">
              <mc:Choice xmlns:v="urn:schemas-microsoft-com:vml" Requires="v">
                <p:oleObj spid="_x0000_s186424" name="Visio" r:id="rId4" imgW="4838700" imgH="3860800" progId="">
                  <p:embed/>
                </p:oleObj>
              </mc:Choice>
              <mc:Fallback>
                <p:oleObj name="Visio" r:id="rId4" imgW="4838700" imgH="3860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84313"/>
                        <a:ext cx="6488112"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001478" name="Text Box 6"/>
          <p:cNvSpPr txBox="1">
            <a:spLocks noChangeArrowheads="1"/>
          </p:cNvSpPr>
          <p:nvPr/>
        </p:nvSpPr>
        <p:spPr bwMode="auto">
          <a:xfrm>
            <a:off x="323850" y="5229225"/>
            <a:ext cx="3600450" cy="369332"/>
          </a:xfrm>
          <a:prstGeom prst="rect">
            <a:avLst/>
          </a:prstGeom>
          <a:solidFill>
            <a:srgbClr val="FFE4AD"/>
          </a:solidFill>
          <a:ln w="9525">
            <a:noFill/>
            <a:miter lim="800000"/>
            <a:headEnd/>
            <a:tailEnd/>
          </a:ln>
          <a:effectLst/>
        </p:spPr>
        <p:txBody>
          <a:bodyPr>
            <a:prstTxWarp prst="textNoShape">
              <a:avLst/>
            </a:prstTxWarp>
            <a:spAutoFit/>
          </a:bodyPr>
          <a:lstStyle/>
          <a:p>
            <a:pPr algn="ctr">
              <a:spcBef>
                <a:spcPct val="50000"/>
              </a:spcBef>
            </a:pPr>
            <a:r>
              <a:rPr lang="en-GB" smtClean="0"/>
              <a:t>32bits Accumulator</a:t>
            </a:r>
            <a:endParaRPr lang="en-GB"/>
          </a:p>
        </p:txBody>
      </p:sp>
      <p:graphicFrame>
        <p:nvGraphicFramePr>
          <p:cNvPr id="1001479" name="Object 7"/>
          <p:cNvGraphicFramePr>
            <a:graphicFrameLocks noGrp="1" noChangeAspect="1"/>
          </p:cNvGraphicFramePr>
          <p:nvPr>
            <p:ph sz="half" idx="2"/>
          </p:nvPr>
        </p:nvGraphicFramePr>
        <p:xfrm>
          <a:off x="6156325" y="5229225"/>
          <a:ext cx="1439863" cy="1104900"/>
        </p:xfrm>
        <a:graphic>
          <a:graphicData uri="http://schemas.openxmlformats.org/presentationml/2006/ole">
            <mc:AlternateContent xmlns:mc="http://schemas.openxmlformats.org/markup-compatibility/2006">
              <mc:Choice xmlns:v="urn:schemas-microsoft-com:vml" Requires="v">
                <p:oleObj spid="_x0000_s186425" name="Equation" r:id="rId6" imgW="545760" imgH="419040" progId="Equation.3">
                  <p:embed/>
                </p:oleObj>
              </mc:Choice>
              <mc:Fallback>
                <p:oleObj name="Equation" r:id="rId6" imgW="5457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5229225"/>
                        <a:ext cx="1439863" cy="1104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5295903" y="3933825"/>
            <a:ext cx="3313113" cy="2735263"/>
            <a:chOff x="3336" y="2478"/>
            <a:chExt cx="2087" cy="1723"/>
          </a:xfrm>
        </p:grpSpPr>
        <p:sp>
          <p:nvSpPr>
            <p:cNvPr id="1001481" name="Oval 9"/>
            <p:cNvSpPr>
              <a:spLocks noChangeArrowheads="1"/>
            </p:cNvSpPr>
            <p:nvPr/>
          </p:nvSpPr>
          <p:spPr bwMode="auto">
            <a:xfrm>
              <a:off x="3787" y="3113"/>
              <a:ext cx="1225" cy="1088"/>
            </a:xfrm>
            <a:prstGeom prst="ellipse">
              <a:avLst/>
            </a:prstGeom>
            <a:noFill/>
            <a:ln w="28575">
              <a:solidFill>
                <a:srgbClr val="FF0000"/>
              </a:solidFill>
              <a:miter lim="800000"/>
              <a:headEnd/>
              <a:tailEnd/>
            </a:ln>
            <a:effectLst/>
          </p:spPr>
          <p:txBody>
            <a:bodyPr wrap="none" anchor="ctr">
              <a:prstTxWarp prst="textNoShape">
                <a:avLst/>
              </a:prstTxWarp>
            </a:bodyPr>
            <a:lstStyle/>
            <a:p>
              <a:endParaRPr lang="en-GB"/>
            </a:p>
          </p:txBody>
        </p:sp>
        <p:sp>
          <p:nvSpPr>
            <p:cNvPr id="1001482" name="AutoShape 10"/>
            <p:cNvSpPr>
              <a:spLocks noChangeArrowheads="1"/>
            </p:cNvSpPr>
            <p:nvPr/>
          </p:nvSpPr>
          <p:spPr bwMode="auto">
            <a:xfrm>
              <a:off x="3336" y="2478"/>
              <a:ext cx="2087" cy="635"/>
            </a:xfrm>
            <a:prstGeom prst="roundRect">
              <a:avLst>
                <a:gd name="adj" fmla="val 16667"/>
              </a:avLst>
            </a:prstGeom>
            <a:solidFill>
              <a:srgbClr val="FFE4AD"/>
            </a:solidFill>
            <a:ln w="9525">
              <a:solidFill>
                <a:srgbClr val="FF0000"/>
              </a:solidFill>
              <a:miter lim="800000"/>
              <a:headEnd/>
              <a:tailEnd/>
            </a:ln>
            <a:effectLst/>
          </p:spPr>
          <p:txBody>
            <a:bodyPr wrap="none" anchor="ctr">
              <a:prstTxWarp prst="textNoShape">
                <a:avLst/>
              </a:prstTxWarp>
              <a:normAutofit lnSpcReduction="10000"/>
            </a:bodyPr>
            <a:lstStyle/>
            <a:p>
              <a:pPr algn="ctr"/>
              <a:r>
                <a:rPr lang="en-GB" smtClean="0"/>
                <a:t>The quantization noise does</a:t>
              </a:r>
            </a:p>
            <a:p>
              <a:pPr algn="ctr"/>
              <a:r>
                <a:rPr lang="en-GB" smtClean="0"/>
                <a:t>not increase with the</a:t>
              </a:r>
            </a:p>
            <a:p>
              <a:pPr algn="ctr"/>
              <a:r>
                <a:rPr lang="en-GB" smtClean="0"/>
                <a:t>number of coeficients</a:t>
              </a:r>
              <a:endParaRPr lang="en-GB"/>
            </a:p>
          </p:txBody>
        </p:sp>
      </p:grpSp>
    </p:spTree>
    <p:extLst>
      <p:ext uri="{BB962C8B-B14F-4D97-AF65-F5344CB8AC3E}">
        <p14:creationId xmlns:p14="http://schemas.microsoft.com/office/powerpoint/2010/main" val="2082137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A66A1BF-A23B-2644-BD3C-24146CBFF03C}" type="slidenum">
              <a:rPr lang="en-US"/>
              <a:pPr/>
              <a:t>41</a:t>
            </a:fld>
            <a:endParaRPr lang="en-US"/>
          </a:p>
        </p:txBody>
      </p:sp>
      <p:sp>
        <p:nvSpPr>
          <p:cNvPr id="1009666" name="Rectangle 2"/>
          <p:cNvSpPr>
            <a:spLocks noGrp="1" noChangeArrowheads="1"/>
          </p:cNvSpPr>
          <p:nvPr>
            <p:ph type="title"/>
          </p:nvPr>
        </p:nvSpPr>
        <p:spPr/>
        <p:txBody>
          <a:bodyPr/>
          <a:lstStyle/>
          <a:p>
            <a:r>
              <a:rPr lang="pt-PT" sz="4000" dirty="0" err="1" smtClean="0"/>
              <a:t>Rounding</a:t>
            </a:r>
            <a:r>
              <a:rPr lang="pt-PT" sz="4000" dirty="0" smtClean="0"/>
              <a:t> </a:t>
            </a:r>
            <a:r>
              <a:rPr lang="pt-PT" sz="4000" dirty="0" err="1" smtClean="0"/>
              <a:t>Error</a:t>
            </a:r>
            <a:r>
              <a:rPr lang="pt-PT" sz="4000" dirty="0" smtClean="0"/>
              <a:t> </a:t>
            </a:r>
            <a:r>
              <a:rPr lang="pt-PT" sz="4000" dirty="0" err="1" smtClean="0"/>
              <a:t>on</a:t>
            </a:r>
            <a:r>
              <a:rPr lang="pt-PT" sz="4000" dirty="0" smtClean="0"/>
              <a:t> IIR </a:t>
            </a:r>
            <a:r>
              <a:rPr lang="pt-PT" sz="4000" dirty="0" err="1" smtClean="0"/>
              <a:t>Filters</a:t>
            </a:r>
            <a:endParaRPr lang="pt-PT" sz="4000" dirty="0"/>
          </a:p>
        </p:txBody>
      </p:sp>
      <p:graphicFrame>
        <p:nvGraphicFramePr>
          <p:cNvPr id="1009667" name="Object 3"/>
          <p:cNvGraphicFramePr>
            <a:graphicFrameLocks noGrp="1" noChangeAspect="1"/>
          </p:cNvGraphicFramePr>
          <p:nvPr>
            <p:ph idx="1"/>
          </p:nvPr>
        </p:nvGraphicFramePr>
        <p:xfrm>
          <a:off x="1403350" y="1558925"/>
          <a:ext cx="6192838" cy="2085975"/>
        </p:xfrm>
        <a:graphic>
          <a:graphicData uri="http://schemas.openxmlformats.org/presentationml/2006/ole">
            <mc:AlternateContent xmlns:mc="http://schemas.openxmlformats.org/markup-compatibility/2006">
              <mc:Choice xmlns:v="urn:schemas-microsoft-com:vml" Requires="v">
                <p:oleObj spid="_x0000_s187426" name="Visio" r:id="rId4" imgW="4635500" imgH="1574800" progId="">
                  <p:embed/>
                </p:oleObj>
              </mc:Choice>
              <mc:Fallback>
                <p:oleObj name="Visio" r:id="rId4" imgW="4635500" imgH="1574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558925"/>
                        <a:ext cx="6192838" cy="20859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09669" name="Text Box 5"/>
          <p:cNvSpPr txBox="1">
            <a:spLocks noChangeArrowheads="1"/>
          </p:cNvSpPr>
          <p:nvPr/>
        </p:nvSpPr>
        <p:spPr bwMode="auto">
          <a:xfrm>
            <a:off x="971550" y="3867150"/>
            <a:ext cx="6985000" cy="255454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000" dirty="0" smtClean="0"/>
              <a:t>For the IIR filters, due to the feedback, an accumulator with extra bits does not solve the quantization error problem.</a:t>
            </a:r>
          </a:p>
          <a:p>
            <a:pPr>
              <a:spcBef>
                <a:spcPct val="50000"/>
              </a:spcBef>
              <a:buFont typeface="Arial"/>
              <a:buChar char="•"/>
            </a:pPr>
            <a:r>
              <a:rPr lang="en-GB" sz="2000" dirty="0" smtClean="0"/>
              <a:t>Stability issues when the poles are near the unitary circle. Due to the quantization problems the poles could be moved to out of the unitary circle.</a:t>
            </a:r>
          </a:p>
          <a:p>
            <a:pPr>
              <a:spcBef>
                <a:spcPct val="50000"/>
              </a:spcBef>
              <a:buFont typeface="Arial"/>
              <a:buChar char="•"/>
            </a:pPr>
            <a:r>
              <a:rPr lang="en-GB" sz="2000" dirty="0" smtClean="0"/>
              <a:t>Limit cycles, which are small output periodic signals when no input is applied.</a:t>
            </a:r>
          </a:p>
        </p:txBody>
      </p:sp>
    </p:spTree>
    <p:extLst>
      <p:ext uri="{BB962C8B-B14F-4D97-AF65-F5344CB8AC3E}">
        <p14:creationId xmlns:p14="http://schemas.microsoft.com/office/powerpoint/2010/main" val="17702644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0E0778A-41A4-7946-89E8-16182BD918FC}" type="slidenum">
              <a:rPr lang="en-US"/>
              <a:pPr/>
              <a:t>42</a:t>
            </a:fld>
            <a:endParaRPr lang="en-US"/>
          </a:p>
        </p:txBody>
      </p:sp>
      <p:sp>
        <p:nvSpPr>
          <p:cNvPr id="1011714" name="Rectangle 2"/>
          <p:cNvSpPr>
            <a:spLocks noGrp="1" noChangeArrowheads="1"/>
          </p:cNvSpPr>
          <p:nvPr>
            <p:ph type="title"/>
          </p:nvPr>
        </p:nvSpPr>
        <p:spPr/>
        <p:txBody>
          <a:bodyPr>
            <a:normAutofit fontScale="90000"/>
          </a:bodyPr>
          <a:lstStyle/>
          <a:p>
            <a:r>
              <a:rPr lang="en-GB" dirty="0" smtClean="0"/>
              <a:t>Effects of the Filter Coefficients Quantization</a:t>
            </a:r>
            <a:endParaRPr lang="en-GB" dirty="0"/>
          </a:p>
        </p:txBody>
      </p:sp>
      <p:sp>
        <p:nvSpPr>
          <p:cNvPr id="1011715" name="Rectangle 3"/>
          <p:cNvSpPr>
            <a:spLocks noGrp="1" noChangeArrowheads="1"/>
          </p:cNvSpPr>
          <p:nvPr>
            <p:ph type="body" idx="1"/>
          </p:nvPr>
        </p:nvSpPr>
        <p:spPr>
          <a:xfrm>
            <a:off x="685800" y="1773238"/>
            <a:ext cx="7772400" cy="4535487"/>
          </a:xfrm>
        </p:spPr>
        <p:txBody>
          <a:bodyPr>
            <a:normAutofit/>
          </a:bodyPr>
          <a:lstStyle/>
          <a:p>
            <a:pPr>
              <a:lnSpc>
                <a:spcPct val="80000"/>
              </a:lnSpc>
            </a:pPr>
            <a:r>
              <a:rPr lang="en-GB" sz="2400" dirty="0" smtClean="0">
                <a:latin typeface="+mj-lt"/>
              </a:rPr>
              <a:t>FIR filters</a:t>
            </a:r>
          </a:p>
          <a:p>
            <a:pPr lvl="1">
              <a:lnSpc>
                <a:spcPct val="80000"/>
              </a:lnSpc>
            </a:pPr>
            <a:r>
              <a:rPr lang="en-GB" sz="2400" dirty="0" smtClean="0"/>
              <a:t>The frequency response of the filter with the quantized coefficients can be quite different of the designed one</a:t>
            </a:r>
          </a:p>
          <a:p>
            <a:pPr lvl="1">
              <a:lnSpc>
                <a:spcPct val="80000"/>
              </a:lnSpc>
            </a:pPr>
            <a:r>
              <a:rPr lang="en-GB" sz="2400" dirty="0" smtClean="0"/>
              <a:t>This can be a difficult problem to solve for filters with a large number of coefficients.</a:t>
            </a:r>
          </a:p>
          <a:p>
            <a:pPr>
              <a:lnSpc>
                <a:spcPct val="80000"/>
              </a:lnSpc>
            </a:pPr>
            <a:r>
              <a:rPr lang="en-GB" sz="2400" smtClean="0"/>
              <a:t>IIR filters</a:t>
            </a:r>
            <a:endParaRPr lang="en-GB" sz="2400" dirty="0" smtClean="0"/>
          </a:p>
          <a:p>
            <a:pPr lvl="1">
              <a:lnSpc>
                <a:spcPct val="80000"/>
              </a:lnSpc>
            </a:pPr>
            <a:r>
              <a:rPr lang="en-GB" sz="2400" dirty="0" smtClean="0"/>
              <a:t>Stability problems due to the placement of the poles near the unit circle</a:t>
            </a:r>
          </a:p>
          <a:p>
            <a:pPr lvl="1">
              <a:lnSpc>
                <a:spcPct val="80000"/>
              </a:lnSpc>
            </a:pPr>
            <a:r>
              <a:rPr lang="en-GB" sz="2400" dirty="0" smtClean="0"/>
              <a:t>The frequency response of the quantized version can be quite different due to the high precision needed for the pole-zero placement</a:t>
            </a:r>
            <a:endParaRPr lang="en-GB" sz="2400" dirty="0"/>
          </a:p>
        </p:txBody>
      </p:sp>
    </p:spTree>
    <p:extLst>
      <p:ext uri="{BB962C8B-B14F-4D97-AF65-F5344CB8AC3E}">
        <p14:creationId xmlns:p14="http://schemas.microsoft.com/office/powerpoint/2010/main" val="20972215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Non-uniform Quantization</a:t>
            </a:r>
            <a:endParaRPr lang="en-GB" dirty="0"/>
          </a:p>
        </p:txBody>
      </p:sp>
      <p:sp>
        <p:nvSpPr>
          <p:cNvPr id="3" name="Content Placeholder 2"/>
          <p:cNvSpPr>
            <a:spLocks noGrp="1"/>
          </p:cNvSpPr>
          <p:nvPr>
            <p:ph idx="1"/>
          </p:nvPr>
        </p:nvSpPr>
        <p:spPr/>
        <p:txBody>
          <a:bodyPr>
            <a:normAutofit lnSpcReduction="10000"/>
          </a:bodyPr>
          <a:lstStyle/>
          <a:p>
            <a:r>
              <a:rPr lang="en-GB" dirty="0" smtClean="0"/>
              <a:t>If the Probability Density Function (</a:t>
            </a:r>
            <a:r>
              <a:rPr lang="en-GB" dirty="0" err="1" smtClean="0"/>
              <a:t>pdf</a:t>
            </a:r>
            <a:r>
              <a:rPr lang="en-GB" dirty="0" smtClean="0"/>
              <a:t>) of the input signal is known we can take advantage of this knowledge using non-uniform quantization.</a:t>
            </a:r>
          </a:p>
          <a:p>
            <a:r>
              <a:rPr lang="en-GB" dirty="0" smtClean="0"/>
              <a:t>The uniform </a:t>
            </a:r>
            <a:r>
              <a:rPr lang="en-GB" dirty="0" err="1" smtClean="0"/>
              <a:t>quantizer</a:t>
            </a:r>
            <a:r>
              <a:rPr lang="en-GB" dirty="0" smtClean="0"/>
              <a:t> is optimal only for signals with a constant </a:t>
            </a:r>
            <a:r>
              <a:rPr lang="en-GB" dirty="0" err="1" smtClean="0"/>
              <a:t>pdf</a:t>
            </a:r>
            <a:r>
              <a:rPr lang="en-GB" dirty="0" smtClean="0"/>
              <a:t>.</a:t>
            </a:r>
          </a:p>
          <a:p>
            <a:r>
              <a:rPr lang="en-GB" dirty="0" smtClean="0"/>
              <a:t>Example: The voice signal has a </a:t>
            </a:r>
            <a:r>
              <a:rPr lang="en-GB" dirty="0" err="1" smtClean="0"/>
              <a:t>Laplacian</a:t>
            </a:r>
            <a:r>
              <a:rPr lang="en-GB" dirty="0" smtClean="0"/>
              <a:t> </a:t>
            </a:r>
            <a:r>
              <a:rPr lang="en-GB" dirty="0" err="1" smtClean="0"/>
              <a:t>pdf</a:t>
            </a:r>
            <a:r>
              <a:rPr lang="en-GB" dirty="0" smtClean="0"/>
              <a:t>. The small amplitudes are more probable than the larger ones.</a:t>
            </a:r>
          </a:p>
          <a:p>
            <a:endParaRPr lang="en-GB" dirty="0"/>
          </a:p>
        </p:txBody>
      </p:sp>
    </p:spTree>
    <p:extLst>
      <p:ext uri="{BB962C8B-B14F-4D97-AF65-F5344CB8AC3E}">
        <p14:creationId xmlns:p14="http://schemas.microsoft.com/office/powerpoint/2010/main" val="32907275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Signal with a </a:t>
            </a:r>
            <a:r>
              <a:rPr lang="en-GB" dirty="0" err="1" smtClean="0"/>
              <a:t>Laplacian</a:t>
            </a:r>
            <a:r>
              <a:rPr lang="en-GB" dirty="0" smtClean="0"/>
              <a:t> PDF</a:t>
            </a:r>
            <a:endParaRPr lang="en-GB" dirty="0"/>
          </a:p>
        </p:txBody>
      </p:sp>
      <p:pic>
        <p:nvPicPr>
          <p:cNvPr id="4" name="Content Placeholder 3" descr="Laplacian.pdf"/>
          <p:cNvPicPr>
            <a:picLocks noGrp="1" noChangeAspect="1"/>
          </p:cNvPicPr>
          <p:nvPr>
            <p:ph idx="1"/>
          </p:nvPr>
        </p:nvPicPr>
        <p:blipFill>
          <a:blip r:embed="rId2"/>
          <a:srcRect l="-18187" r="-18187"/>
          <a:stretch>
            <a:fillRect/>
          </a:stretch>
        </p:blipFill>
        <p:spPr/>
      </p:pic>
    </p:spTree>
    <p:extLst>
      <p:ext uri="{BB962C8B-B14F-4D97-AF65-F5344CB8AC3E}">
        <p14:creationId xmlns:p14="http://schemas.microsoft.com/office/powerpoint/2010/main" val="90454656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Dithering</a:t>
            </a:r>
            <a:endParaRPr lang="en-GB" dirty="0"/>
          </a:p>
        </p:txBody>
      </p:sp>
      <p:sp>
        <p:nvSpPr>
          <p:cNvPr id="3" name="Content Placeholder 2"/>
          <p:cNvSpPr>
            <a:spLocks noGrp="1"/>
          </p:cNvSpPr>
          <p:nvPr>
            <p:ph idx="1"/>
          </p:nvPr>
        </p:nvSpPr>
        <p:spPr/>
        <p:txBody>
          <a:bodyPr>
            <a:normAutofit/>
          </a:bodyPr>
          <a:lstStyle/>
          <a:p>
            <a:r>
              <a:rPr lang="en-GB" sz="2800" dirty="0" smtClean="0"/>
              <a:t>When the amplitude of the signal is too small when compared with the minimum quantization step, is possible to obtain a digital representation of this signal by using dithering</a:t>
            </a:r>
            <a:endParaRPr lang="en-GB" sz="2800" dirty="0"/>
          </a:p>
        </p:txBody>
      </p:sp>
      <p:pic>
        <p:nvPicPr>
          <p:cNvPr id="4" name="Picture 3" descr="DemoDithering.pdf"/>
          <p:cNvPicPr>
            <a:picLocks noChangeAspect="1"/>
          </p:cNvPicPr>
          <p:nvPr/>
        </p:nvPicPr>
        <p:blipFill>
          <a:blip r:embed="rId3"/>
          <a:stretch>
            <a:fillRect/>
          </a:stretch>
        </p:blipFill>
        <p:spPr>
          <a:xfrm>
            <a:off x="3832252" y="3367205"/>
            <a:ext cx="4654393" cy="3490795"/>
          </a:xfrm>
          <a:prstGeom prst="rect">
            <a:avLst/>
          </a:prstGeom>
        </p:spPr>
      </p:pic>
      <p:sp>
        <p:nvSpPr>
          <p:cNvPr id="5" name="TextBox 4"/>
          <p:cNvSpPr txBox="1"/>
          <p:nvPr/>
        </p:nvSpPr>
        <p:spPr>
          <a:xfrm>
            <a:off x="1540413" y="4315276"/>
            <a:ext cx="2563436" cy="1477328"/>
          </a:xfrm>
          <a:prstGeom prst="rect">
            <a:avLst/>
          </a:prstGeom>
          <a:noFill/>
        </p:spPr>
        <p:txBody>
          <a:bodyPr wrap="square" rtlCol="0">
            <a:spAutoFit/>
          </a:bodyPr>
          <a:lstStyle/>
          <a:p>
            <a:r>
              <a:rPr lang="en-GB" dirty="0" smtClean="0"/>
              <a:t>Dithering example with 5 levels of quantization {-1,0.5,0,0.5, 1} and thresholds on {-0.5,-0.25,0.25,0.5}</a:t>
            </a:r>
            <a:endParaRPr lang="en-GB" dirty="0"/>
          </a:p>
        </p:txBody>
      </p:sp>
    </p:spTree>
    <p:extLst>
      <p:ext uri="{BB962C8B-B14F-4D97-AF65-F5344CB8AC3E}">
        <p14:creationId xmlns:p14="http://schemas.microsoft.com/office/powerpoint/2010/main" val="36652238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Dithering</a:t>
            </a:r>
            <a:endParaRPr lang="en-GB"/>
          </a:p>
        </p:txBody>
      </p:sp>
      <p:sp>
        <p:nvSpPr>
          <p:cNvPr id="3" name="Content Placeholder 2"/>
          <p:cNvSpPr>
            <a:spLocks noGrp="1"/>
          </p:cNvSpPr>
          <p:nvPr>
            <p:ph idx="1"/>
          </p:nvPr>
        </p:nvSpPr>
        <p:spPr/>
        <p:txBody>
          <a:bodyPr>
            <a:normAutofit/>
          </a:bodyPr>
          <a:lstStyle/>
          <a:p>
            <a:r>
              <a:rPr lang="en-GB" sz="2800" dirty="0" smtClean="0"/>
              <a:t>A dithering signal with an uniform distribution with a maximum amplitude equal to half the quantization step has the effect of flatting the quantization noise spectrum.</a:t>
            </a:r>
            <a:endParaRPr lang="en-GB" sz="2800" dirty="0"/>
          </a:p>
        </p:txBody>
      </p:sp>
      <p:pic>
        <p:nvPicPr>
          <p:cNvPr id="5" name="Picture 4" descr="DemoDitheringTime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43" y="3429000"/>
            <a:ext cx="4267200" cy="3200400"/>
          </a:xfrm>
          <a:prstGeom prst="rect">
            <a:avLst/>
          </a:prstGeom>
        </p:spPr>
      </p:pic>
      <p:pic>
        <p:nvPicPr>
          <p:cNvPr id="6" name="Picture 5" descr="DemoDitheringFreq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9" y="3429000"/>
            <a:ext cx="4267200" cy="3200400"/>
          </a:xfrm>
          <a:prstGeom prst="rect">
            <a:avLst/>
          </a:prstGeom>
        </p:spPr>
      </p:pic>
    </p:spTree>
    <p:extLst>
      <p:ext uri="{BB962C8B-B14F-4D97-AF65-F5344CB8AC3E}">
        <p14:creationId xmlns:p14="http://schemas.microsoft.com/office/powerpoint/2010/main" val="32141219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B1344E5-0943-194F-8129-9B2A1E6535A8}" type="slidenum">
              <a:rPr lang="en-US"/>
              <a:pPr/>
              <a:t>47</a:t>
            </a:fld>
            <a:endParaRPr lang="en-US"/>
          </a:p>
        </p:txBody>
      </p:sp>
      <p:sp>
        <p:nvSpPr>
          <p:cNvPr id="1012738" name="Rectangle 2"/>
          <p:cNvSpPr>
            <a:spLocks noGrp="1" noChangeArrowheads="1"/>
          </p:cNvSpPr>
          <p:nvPr>
            <p:ph type="title"/>
          </p:nvPr>
        </p:nvSpPr>
        <p:spPr/>
        <p:txBody>
          <a:bodyPr/>
          <a:lstStyle/>
          <a:p>
            <a:r>
              <a:rPr lang="en-US" dirty="0" smtClean="0"/>
              <a:t>Bibliography	</a:t>
            </a:r>
            <a:endParaRPr lang="en-US" dirty="0"/>
          </a:p>
        </p:txBody>
      </p:sp>
      <p:sp>
        <p:nvSpPr>
          <p:cNvPr id="1012739" name="Rectangle 3"/>
          <p:cNvSpPr>
            <a:spLocks noGrp="1" noChangeArrowheads="1"/>
          </p:cNvSpPr>
          <p:nvPr>
            <p:ph type="body" idx="1"/>
          </p:nvPr>
        </p:nvSpPr>
        <p:spPr/>
        <p:txBody>
          <a:bodyPr/>
          <a:lstStyle/>
          <a:p>
            <a:r>
              <a:rPr lang="pt-PT" dirty="0" smtClean="0"/>
              <a:t>John G. </a:t>
            </a:r>
            <a:r>
              <a:rPr lang="pt-PT" dirty="0" err="1" smtClean="0"/>
              <a:t>Proakis</a:t>
            </a:r>
            <a:r>
              <a:rPr lang="pt-PT" dirty="0" smtClean="0"/>
              <a:t> </a:t>
            </a:r>
            <a:r>
              <a:rPr lang="pt-PT" dirty="0" err="1" smtClean="0"/>
              <a:t>and</a:t>
            </a:r>
            <a:r>
              <a:rPr lang="pt-PT" dirty="0" smtClean="0"/>
              <a:t> </a:t>
            </a:r>
            <a:r>
              <a:rPr lang="pt-PT" dirty="0" err="1" smtClean="0"/>
              <a:t>Dimitris</a:t>
            </a:r>
            <a:r>
              <a:rPr lang="pt-PT" dirty="0" smtClean="0"/>
              <a:t> G. </a:t>
            </a:r>
            <a:r>
              <a:rPr lang="pt-PT" dirty="0" err="1" smtClean="0"/>
              <a:t>Manolakis</a:t>
            </a:r>
            <a:r>
              <a:rPr lang="pt-PT" dirty="0" smtClean="0"/>
              <a:t>, “Digital </a:t>
            </a:r>
            <a:r>
              <a:rPr lang="pt-PT" dirty="0" err="1" smtClean="0"/>
              <a:t>Signal</a:t>
            </a:r>
            <a:r>
              <a:rPr lang="pt-PT" dirty="0" smtClean="0"/>
              <a:t> </a:t>
            </a:r>
            <a:r>
              <a:rPr lang="pt-PT" dirty="0" err="1" smtClean="0"/>
              <a:t>Processing</a:t>
            </a:r>
            <a:r>
              <a:rPr lang="pt-PT" dirty="0" smtClean="0"/>
              <a:t>, Prentice Hall, 2007. (</a:t>
            </a:r>
            <a:r>
              <a:rPr lang="pt-PT" dirty="0" err="1" smtClean="0"/>
              <a:t>Chapter</a:t>
            </a:r>
            <a:r>
              <a:rPr lang="pt-PT" dirty="0" smtClean="0"/>
              <a:t> 9)</a:t>
            </a:r>
          </a:p>
          <a:p>
            <a:r>
              <a:rPr lang="pt-PT" dirty="0" err="1" smtClean="0"/>
              <a:t>Jeffrey</a:t>
            </a:r>
            <a:r>
              <a:rPr lang="pt-PT" dirty="0" smtClean="0"/>
              <a:t> H. </a:t>
            </a:r>
            <a:r>
              <a:rPr lang="pt-PT" dirty="0" err="1" smtClean="0"/>
              <a:t>Reed</a:t>
            </a:r>
            <a:r>
              <a:rPr lang="pt-PT" dirty="0" smtClean="0"/>
              <a:t>, “Software </a:t>
            </a:r>
            <a:r>
              <a:rPr lang="pt-PT" dirty="0" err="1" smtClean="0"/>
              <a:t>Radio</a:t>
            </a:r>
            <a:r>
              <a:rPr lang="pt-PT" dirty="0" smtClean="0"/>
              <a:t>”, Prentice Hall, 2002. (</a:t>
            </a:r>
            <a:r>
              <a:rPr lang="pt-PT" dirty="0" err="1" smtClean="0"/>
              <a:t>Chapter</a:t>
            </a:r>
            <a:r>
              <a:rPr lang="pt-PT" dirty="0" smtClean="0"/>
              <a:t> 5)</a:t>
            </a:r>
            <a:endParaRPr lang="pt-PT" dirty="0"/>
          </a:p>
        </p:txBody>
      </p:sp>
    </p:spTree>
    <p:extLst>
      <p:ext uri="{BB962C8B-B14F-4D97-AF65-F5344CB8AC3E}">
        <p14:creationId xmlns:p14="http://schemas.microsoft.com/office/powerpoint/2010/main" val="25220690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USRP – FPGA pre-programmed front-end</a:t>
            </a:r>
            <a:endParaRPr lang="en-GB" dirty="0"/>
          </a:p>
        </p:txBody>
      </p:sp>
      <p:sp>
        <p:nvSpPr>
          <p:cNvPr id="7" name="Content Placeholder 6"/>
          <p:cNvSpPr>
            <a:spLocks noGrp="1"/>
          </p:cNvSpPr>
          <p:nvPr>
            <p:ph sz="half" idx="1"/>
          </p:nvPr>
        </p:nvSpPr>
        <p:spPr>
          <a:xfrm>
            <a:off x="457200" y="1600200"/>
            <a:ext cx="5035442" cy="4525963"/>
          </a:xfrm>
        </p:spPr>
        <p:txBody>
          <a:bodyPr>
            <a:normAutofit fontScale="92500" lnSpcReduction="10000"/>
          </a:bodyPr>
          <a:lstStyle/>
          <a:p>
            <a:endParaRPr lang="en-GB" dirty="0"/>
          </a:p>
        </p:txBody>
      </p:sp>
      <p:sp>
        <p:nvSpPr>
          <p:cNvPr id="8" name="Content Placeholder 7"/>
          <p:cNvSpPr>
            <a:spLocks noGrp="1"/>
          </p:cNvSpPr>
          <p:nvPr>
            <p:ph sz="half" idx="2"/>
          </p:nvPr>
        </p:nvSpPr>
        <p:spPr>
          <a:xfrm>
            <a:off x="5492642" y="1600200"/>
            <a:ext cx="3194158" cy="4525963"/>
          </a:xfrm>
        </p:spPr>
        <p:txBody>
          <a:bodyPr>
            <a:normAutofit fontScale="92500" lnSpcReduction="10000"/>
          </a:bodyPr>
          <a:lstStyle/>
          <a:p>
            <a:r>
              <a:rPr lang="en-GB" sz="2400" dirty="0" smtClean="0"/>
              <a:t>The FPGA has a digital down converter</a:t>
            </a:r>
          </a:p>
          <a:p>
            <a:r>
              <a:rPr lang="en-GB" sz="2400" dirty="0" smtClean="0"/>
              <a:t>The frequency of the Numerical Controlled Oscillator and the decimation factor can be changed</a:t>
            </a:r>
          </a:p>
          <a:p>
            <a:r>
              <a:rPr lang="en-GB" sz="2400" dirty="0" smtClean="0"/>
              <a:t>The output is transmitted via USB to the PC</a:t>
            </a:r>
          </a:p>
          <a:p>
            <a:r>
              <a:rPr lang="en-GB" sz="2400" dirty="0" smtClean="0"/>
              <a:t>The remaining processing is performed on the PC. </a:t>
            </a:r>
            <a:endParaRPr lang="en-GB" sz="2400" dirty="0"/>
          </a:p>
        </p:txBody>
      </p:sp>
      <p:pic>
        <p:nvPicPr>
          <p:cNvPr id="6" name="Picture 5"/>
          <p:cNvPicPr>
            <a:picLocks noChangeAspect="1"/>
          </p:cNvPicPr>
          <p:nvPr/>
        </p:nvPicPr>
        <p:blipFill>
          <a:blip r:embed="rId2"/>
          <a:stretch>
            <a:fillRect/>
          </a:stretch>
        </p:blipFill>
        <p:spPr>
          <a:xfrm>
            <a:off x="457200" y="1561642"/>
            <a:ext cx="5035442" cy="3834144"/>
          </a:xfrm>
          <a:prstGeom prst="rect">
            <a:avLst/>
          </a:prstGeom>
        </p:spPr>
      </p:pic>
    </p:spTree>
    <p:extLst>
      <p:ext uri="{BB962C8B-B14F-4D97-AF65-F5344CB8AC3E}">
        <p14:creationId xmlns:p14="http://schemas.microsoft.com/office/powerpoint/2010/main" val="2638320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USRP – Architecture </a:t>
            </a:r>
            <a:r>
              <a:rPr lang="en-GB" smtClean="0"/>
              <a:t>general overview</a:t>
            </a:r>
            <a:endParaRPr lang="en-GB"/>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a:blip r:embed="rId2"/>
          <a:stretch>
            <a:fillRect/>
          </a:stretch>
        </p:blipFill>
        <p:spPr>
          <a:xfrm>
            <a:off x="987947" y="1417638"/>
            <a:ext cx="7168105" cy="5257801"/>
          </a:xfrm>
          <a:prstGeom prst="rect">
            <a:avLst/>
          </a:prstGeom>
        </p:spPr>
      </p:pic>
    </p:spTree>
    <p:extLst>
      <p:ext uri="{BB962C8B-B14F-4D97-AF65-F5344CB8AC3E}">
        <p14:creationId xmlns:p14="http://schemas.microsoft.com/office/powerpoint/2010/main" val="17123138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USRP 2</a:t>
            </a:r>
            <a:endParaRPr lang="en-GB" dirty="0"/>
          </a:p>
        </p:txBody>
      </p:sp>
      <p:pic>
        <p:nvPicPr>
          <p:cNvPr id="4" name="Picture 3"/>
          <p:cNvPicPr>
            <a:picLocks noChangeAspect="1"/>
          </p:cNvPicPr>
          <p:nvPr/>
        </p:nvPicPr>
        <p:blipFill>
          <a:blip r:embed="rId2"/>
          <a:stretch>
            <a:fillRect/>
          </a:stretch>
        </p:blipFill>
        <p:spPr>
          <a:xfrm>
            <a:off x="836541" y="2660583"/>
            <a:ext cx="7498635" cy="2473312"/>
          </a:xfrm>
          <a:prstGeom prst="rect">
            <a:avLst/>
          </a:prstGeom>
        </p:spPr>
      </p:pic>
    </p:spTree>
    <p:extLst>
      <p:ext uri="{BB962C8B-B14F-4D97-AF65-F5344CB8AC3E}">
        <p14:creationId xmlns:p14="http://schemas.microsoft.com/office/powerpoint/2010/main" val="275060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USRP 2</a:t>
            </a:r>
            <a:endParaRPr lang="en-GB" dirty="0"/>
          </a:p>
        </p:txBody>
      </p:sp>
      <p:sp>
        <p:nvSpPr>
          <p:cNvPr id="3" name="Content Placeholder 2"/>
          <p:cNvSpPr>
            <a:spLocks noGrp="1"/>
          </p:cNvSpPr>
          <p:nvPr>
            <p:ph idx="1"/>
          </p:nvPr>
        </p:nvSpPr>
        <p:spPr/>
        <p:txBody>
          <a:bodyPr>
            <a:normAutofit lnSpcReduction="10000"/>
          </a:bodyPr>
          <a:lstStyle/>
          <a:p>
            <a:r>
              <a:rPr lang="en-GB" sz="2800" dirty="0"/>
              <a:t>Use with GNU Radio, </a:t>
            </a:r>
            <a:r>
              <a:rPr lang="en-GB" sz="2800" dirty="0" err="1"/>
              <a:t>LabVIEW</a:t>
            </a:r>
            <a:r>
              <a:rPr lang="en-GB" sz="2800" baseline="30000" dirty="0" err="1"/>
              <a:t>TM</a:t>
            </a:r>
            <a:r>
              <a:rPr lang="en-GB" sz="2800" dirty="0"/>
              <a:t> and </a:t>
            </a:r>
            <a:r>
              <a:rPr lang="en-GB" sz="2800" dirty="0" err="1"/>
              <a:t>Simulink</a:t>
            </a:r>
            <a:r>
              <a:rPr lang="en-GB" sz="2800" baseline="30000" dirty="0" err="1"/>
              <a:t>TM</a:t>
            </a:r>
            <a:endParaRPr lang="en-GB" sz="2800" baseline="30000" dirty="0"/>
          </a:p>
          <a:p>
            <a:r>
              <a:rPr lang="en-GB" sz="2800" dirty="0" smtClean="0"/>
              <a:t>Modular </a:t>
            </a:r>
            <a:r>
              <a:rPr lang="en-GB" sz="2800" dirty="0"/>
              <a:t>Architecture: DC-6 GHz</a:t>
            </a:r>
          </a:p>
          <a:p>
            <a:r>
              <a:rPr lang="en-GB" sz="2800" dirty="0" smtClean="0"/>
              <a:t>Dual </a:t>
            </a:r>
            <a:r>
              <a:rPr lang="en-GB" sz="2800" dirty="0"/>
              <a:t>100 MS/s, 14-bit ADC</a:t>
            </a:r>
          </a:p>
          <a:p>
            <a:r>
              <a:rPr lang="en-GB" sz="2800" dirty="0" smtClean="0"/>
              <a:t>Dual </a:t>
            </a:r>
            <a:r>
              <a:rPr lang="en-GB" sz="2800" dirty="0"/>
              <a:t>400 MS/s, 16-bit DAC</a:t>
            </a:r>
          </a:p>
          <a:p>
            <a:r>
              <a:rPr lang="en-GB" sz="2800" dirty="0" smtClean="0"/>
              <a:t>DDC</a:t>
            </a:r>
            <a:r>
              <a:rPr lang="en-GB" sz="2800" dirty="0"/>
              <a:t>/DUC with 25 </a:t>
            </a:r>
            <a:r>
              <a:rPr lang="en-GB" sz="2800" dirty="0" err="1"/>
              <a:t>mHz</a:t>
            </a:r>
            <a:r>
              <a:rPr lang="en-GB" sz="2800" dirty="0"/>
              <a:t> Resolution</a:t>
            </a:r>
          </a:p>
          <a:p>
            <a:r>
              <a:rPr lang="en-GB" sz="2800" dirty="0" smtClean="0"/>
              <a:t>Up </a:t>
            </a:r>
            <a:r>
              <a:rPr lang="en-GB" sz="2800" dirty="0"/>
              <a:t>to 50 MS/s Gigabit Ethernet Streaming</a:t>
            </a:r>
          </a:p>
          <a:p>
            <a:r>
              <a:rPr lang="en-GB" sz="2800" dirty="0" smtClean="0"/>
              <a:t>Fully</a:t>
            </a:r>
            <a:r>
              <a:rPr lang="en-GB" sz="2800" dirty="0"/>
              <a:t>-Coherent MIMO Capability</a:t>
            </a:r>
          </a:p>
          <a:p>
            <a:r>
              <a:rPr lang="en-GB" sz="2800" dirty="0" smtClean="0"/>
              <a:t>Gigabit </a:t>
            </a:r>
            <a:r>
              <a:rPr lang="en-GB" sz="2800" dirty="0"/>
              <a:t>Ethernet Interface to </a:t>
            </a:r>
            <a:r>
              <a:rPr lang="en-GB" sz="2800" dirty="0" smtClean="0"/>
              <a:t>Host</a:t>
            </a:r>
          </a:p>
          <a:p>
            <a:r>
              <a:rPr lang="en-GB" sz="2800" dirty="0"/>
              <a:t>Spartan 3A-DSP 3400 FPGA (N210</a:t>
            </a:r>
            <a:r>
              <a:rPr lang="en-GB" sz="2800" dirty="0" smtClean="0"/>
              <a:t>)</a:t>
            </a:r>
            <a:endParaRPr lang="en-GB" sz="2800" dirty="0"/>
          </a:p>
        </p:txBody>
      </p:sp>
    </p:spTree>
    <p:extLst>
      <p:ext uri="{BB962C8B-B14F-4D97-AF65-F5344CB8AC3E}">
        <p14:creationId xmlns:p14="http://schemas.microsoft.com/office/powerpoint/2010/main" val="1850484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USRP 2</a:t>
            </a:r>
            <a:endParaRPr lang="en-GB" dirty="0"/>
          </a:p>
        </p:txBody>
      </p:sp>
      <p:pic>
        <p:nvPicPr>
          <p:cNvPr id="6" name="Picture 5"/>
          <p:cNvPicPr>
            <a:picLocks noChangeAspect="1"/>
          </p:cNvPicPr>
          <p:nvPr/>
        </p:nvPicPr>
        <p:blipFill>
          <a:blip r:embed="rId2"/>
          <a:stretch>
            <a:fillRect/>
          </a:stretch>
        </p:blipFill>
        <p:spPr>
          <a:xfrm>
            <a:off x="457200" y="1502613"/>
            <a:ext cx="8432310" cy="5223348"/>
          </a:xfrm>
          <a:prstGeom prst="rect">
            <a:avLst/>
          </a:prstGeom>
        </p:spPr>
      </p:pic>
    </p:spTree>
    <p:extLst>
      <p:ext uri="{BB962C8B-B14F-4D97-AF65-F5344CB8AC3E}">
        <p14:creationId xmlns:p14="http://schemas.microsoft.com/office/powerpoint/2010/main" val="20302765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8028</TotalTime>
  <Words>1408</Words>
  <Application>Microsoft Macintosh PowerPoint</Application>
  <PresentationFormat>On-screen Show (4:3)</PresentationFormat>
  <Paragraphs>205</Paragraphs>
  <Slides>47</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1_Office Theme</vt:lpstr>
      <vt:lpstr>Equation</vt:lpstr>
      <vt:lpstr>Visio</vt:lpstr>
      <vt:lpstr>Software Defined Radio PhD Program on Electrical Engineering</vt:lpstr>
      <vt:lpstr>Sumary </vt:lpstr>
      <vt:lpstr>USRP 1</vt:lpstr>
      <vt:lpstr>USRP</vt:lpstr>
      <vt:lpstr>USRP – FPGA pre-programmed front-end</vt:lpstr>
      <vt:lpstr>USRP – Architecture general overview</vt:lpstr>
      <vt:lpstr>USRP 2</vt:lpstr>
      <vt:lpstr>USRP 2</vt:lpstr>
      <vt:lpstr>USRP 2</vt:lpstr>
      <vt:lpstr>Sampling of low-pass signals</vt:lpstr>
      <vt:lpstr>Sampling of low-pass signals</vt:lpstr>
      <vt:lpstr>Aliasing</vt:lpstr>
      <vt:lpstr>Sampling a Low-pass Signal</vt:lpstr>
      <vt:lpstr>Uniform sampling of band-pass signals</vt:lpstr>
      <vt:lpstr>Uniform sampling of band-pass signals</vt:lpstr>
      <vt:lpstr>Sub-Sampling Using a Band-pass Filter</vt:lpstr>
      <vt:lpstr>Sub-Sampling</vt:lpstr>
      <vt:lpstr>Sampling of band-pass signals</vt:lpstr>
      <vt:lpstr>Second Order Sampling</vt:lpstr>
      <vt:lpstr>Second Order Sampling</vt:lpstr>
      <vt:lpstr>Oversampling and Digital Decimation</vt:lpstr>
      <vt:lpstr>Quantization</vt:lpstr>
      <vt:lpstr>Fixed Point Multiplication with the Q15 Format</vt:lpstr>
      <vt:lpstr>Integer Multiplication</vt:lpstr>
      <vt:lpstr>Example</vt:lpstr>
      <vt:lpstr>Fixed Point Arithmetic</vt:lpstr>
      <vt:lpstr>Scaling</vt:lpstr>
      <vt:lpstr>Scaling</vt:lpstr>
      <vt:lpstr>Scaling on the inner points</vt:lpstr>
      <vt:lpstr>Pole-zero Map</vt:lpstr>
      <vt:lpstr>Frequency Response</vt:lpstr>
      <vt:lpstr>Scaling in the Inner Points</vt:lpstr>
      <vt:lpstr>Quantization</vt:lpstr>
      <vt:lpstr>Quantization</vt:lpstr>
      <vt:lpstr>Quantization</vt:lpstr>
      <vt:lpstr>Quantization Noise</vt:lpstr>
      <vt:lpstr>Signal to Quantization Noise Ratio</vt:lpstr>
      <vt:lpstr>Scaling and Quantization Noise</vt:lpstr>
      <vt:lpstr>Rounding Error on FIR Filters</vt:lpstr>
      <vt:lpstr>Rounding Error in FIR Filters</vt:lpstr>
      <vt:lpstr>Rounding Error on IIR Filters</vt:lpstr>
      <vt:lpstr>Effects of the Filter Coefficients Quantization</vt:lpstr>
      <vt:lpstr>Non-uniform Quantization</vt:lpstr>
      <vt:lpstr>Signal with a Laplacian PDF</vt:lpstr>
      <vt:lpstr>Dithering</vt:lpstr>
      <vt:lpstr>Dithering</vt:lpstr>
      <vt:lpstr>Bibliography </vt:lpstr>
    </vt:vector>
  </TitlesOfParts>
  <Company>Universidade de Aveiro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Digitais para  Sistemas de Rádio Comunicações Definidos por Software </dc:title>
  <dc:creator>José Vieira</dc:creator>
  <cp:lastModifiedBy>Jose Vieira</cp:lastModifiedBy>
  <cp:revision>60</cp:revision>
  <dcterms:created xsi:type="dcterms:W3CDTF">2010-11-04T10:42:56Z</dcterms:created>
  <dcterms:modified xsi:type="dcterms:W3CDTF">2015-02-20T00:25:56Z</dcterms:modified>
</cp:coreProperties>
</file>