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0"/>
  </p:notesMasterIdLst>
  <p:sldIdLst>
    <p:sldId id="256" r:id="rId3"/>
    <p:sldId id="311" r:id="rId4"/>
    <p:sldId id="312" r:id="rId5"/>
    <p:sldId id="313" r:id="rId6"/>
    <p:sldId id="317" r:id="rId7"/>
    <p:sldId id="318" r:id="rId8"/>
    <p:sldId id="319" r:id="rId9"/>
    <p:sldId id="320" r:id="rId10"/>
    <p:sldId id="321" r:id="rId11"/>
    <p:sldId id="351" r:id="rId12"/>
    <p:sldId id="352" r:id="rId13"/>
    <p:sldId id="322" r:id="rId14"/>
    <p:sldId id="326" r:id="rId15"/>
    <p:sldId id="327" r:id="rId16"/>
    <p:sldId id="347" r:id="rId17"/>
    <p:sldId id="348" r:id="rId18"/>
    <p:sldId id="349" r:id="rId19"/>
    <p:sldId id="350" r:id="rId20"/>
    <p:sldId id="328" r:id="rId21"/>
    <p:sldId id="329" r:id="rId22"/>
    <p:sldId id="331" r:id="rId23"/>
    <p:sldId id="334" r:id="rId24"/>
    <p:sldId id="335" r:id="rId25"/>
    <p:sldId id="336" r:id="rId26"/>
    <p:sldId id="339" r:id="rId27"/>
    <p:sldId id="340" r:id="rId28"/>
    <p:sldId id="34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66" autoAdjust="0"/>
    <p:restoredTop sz="94660"/>
  </p:normalViewPr>
  <p:slideViewPr>
    <p:cSldViewPr>
      <p:cViewPr varScale="1">
        <p:scale>
          <a:sx n="137" d="100"/>
          <a:sy n="137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9C43A1-62D2-4BD4-8181-9FEE068705C7}" type="datetimeFigureOut">
              <a:rPr lang="en-US"/>
              <a:pPr>
                <a:defRPr/>
              </a:pPr>
              <a:t>2014/02/14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B00715-0DC1-4B9C-A135-9A62DEBF4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08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7A9EB-2883-4193-A094-6783F4485C5A}" type="slidenum">
              <a:rPr lang="en-US"/>
              <a:pPr/>
              <a:t>2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7A9EB-2883-4193-A094-6783F4485C5A}" type="slidenum">
              <a:rPr lang="en-US"/>
              <a:pPr/>
              <a:t>3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7A9EB-2883-4193-A094-6783F4485C5A}" type="slidenum">
              <a:rPr lang="en-US"/>
              <a:pPr/>
              <a:t>4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7A9EB-2883-4193-A094-6783F4485C5A}" type="slidenum">
              <a:rPr lang="en-US"/>
              <a:pPr/>
              <a:t>5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7ADDB-8E74-40E0-BF9B-50B75100C142}" type="slidenum">
              <a:rPr lang="en-US"/>
              <a:pPr/>
              <a:t>10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7ADDB-8E74-40E0-BF9B-50B75100C142}" type="slidenum">
              <a:rPr lang="en-US"/>
              <a:pPr/>
              <a:t>11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72149"/>
            <a:ext cx="4347734" cy="1069975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PT" smtClean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086549"/>
            <a:ext cx="4114800" cy="127565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457D-5760-4E9E-878C-AE8CCB45720F}" type="datetimeFigureOut">
              <a:rPr lang="pt-PT" smtClean="0"/>
              <a:pPr>
                <a:defRPr/>
              </a:pPr>
              <a:t>2014/02/14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6507-7D72-4F8B-8199-960861B250EF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2372-4531-4DC5-86CC-85FDE386869D}" type="datetimeFigureOut">
              <a:rPr lang="pt-PT" smtClean="0"/>
              <a:pPr>
                <a:defRPr/>
              </a:pPr>
              <a:t>2014/02/14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27FAE-902E-426A-A237-F05E37E4D371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323BE-69D9-4BE2-8726-9672C425F55D}" type="datetimeFigureOut">
              <a:rPr lang="pt-PT" smtClean="0"/>
              <a:pPr>
                <a:defRPr/>
              </a:pPr>
              <a:t>2014/02/14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37565-EA97-4D39-BB6D-62CE862F73C5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15C8D-19D5-4483-8907-EB25D85FE37D}" type="datetimeFigureOut">
              <a:rPr lang="pt-PT" smtClean="0"/>
              <a:pPr>
                <a:defRPr/>
              </a:pPr>
              <a:t>2014/02/14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255B-95E7-4705-B543-688302622E44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78D3-FE77-47AD-AC64-1364EC6658F5}" type="datetimeFigureOut">
              <a:rPr lang="pt-PT" smtClean="0"/>
              <a:pPr>
                <a:defRPr/>
              </a:pPr>
              <a:t>2014/02/14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8F5B-F1E7-4096-9DC6-834811F310DB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3695-5F14-43D1-B6CC-EFD7925C29A4}" type="datetimeFigureOut">
              <a:rPr lang="pt-PT" smtClean="0"/>
              <a:pPr>
                <a:defRPr/>
              </a:pPr>
              <a:t>2014/02/14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91CF-F425-461B-B6A3-AD2FA598821B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52B4-1645-4D3E-BD9D-444BB33B391D}" type="datetimeFigureOut">
              <a:rPr lang="pt-PT" smtClean="0"/>
              <a:pPr>
                <a:defRPr/>
              </a:pPr>
              <a:t>2014/02/14</a:t>
            </a:fld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9574-E5CE-4215-AC87-C4C49B689122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891A-0F8C-46E1-9548-D8DDB720A778}" type="datetimeFigureOut">
              <a:rPr lang="pt-PT" smtClean="0"/>
              <a:pPr>
                <a:defRPr/>
              </a:pPr>
              <a:t>2014/02/14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29FB-7AE2-4FEA-97D9-2F23782AAB78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D6DCC-1190-450C-A8AB-9D0A6F118467}" type="datetimeFigureOut">
              <a:rPr lang="pt-PT" smtClean="0"/>
              <a:pPr>
                <a:defRPr/>
              </a:pPr>
              <a:t>2014/02/14</a:t>
            </a:fld>
            <a:endParaRPr 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D9CC-113C-4F4E-860E-65E54A890407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9AC4-8472-4DA5-BB41-8E21A2922A87}" type="datetimeFigureOut">
              <a:rPr lang="pt-PT" smtClean="0"/>
              <a:pPr>
                <a:defRPr/>
              </a:pPr>
              <a:t>2014/02/14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4AD8-ABC2-4062-8611-16DBAA3D1B43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Click icon to add picture</a:t>
            </a:r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EAEB-6D34-4276-9F59-17C7D7D2A256}" type="datetimeFigureOut">
              <a:rPr lang="pt-PT" smtClean="0"/>
              <a:pPr>
                <a:defRPr/>
              </a:pPr>
              <a:t>2014/02/14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7359-F4AA-46D7-83A2-EBF1877C5502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76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90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65346E-98D7-4C49-8FE6-393D2EF943E4}" type="datetimeFigureOut">
              <a:rPr lang="pt-PT" smtClean="0"/>
              <a:pPr>
                <a:defRPr/>
              </a:pPr>
              <a:t>2014/02/14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38FBC3-0778-41D2-A60E-44CF95075328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mhtml:file://C:\Documents%20and%20Settings\Mohammad\Desktop\Research\Hardware%20Secrets\How%20Analog-to-Digital%20Converter%20(ADC)%20Works%20%20Hardware%20Secrets%202.mht!http://www.hardwaresecrets.com/imageview.php?image=3723" TargetMode="External"/><Relationship Id="rId4" Type="http://schemas.openxmlformats.org/officeDocument/2006/relationships/image" Target="../media/image17.png"/><Relationship Id="rId5" Type="http://schemas.openxmlformats.org/officeDocument/2006/relationships/image" Target="mhtml:file://C:\Documents%20and%20Settings\Mohammad\Desktop\Research\Hardware%20Secrets\How%20Analog-to-Digital%20Converter%20(ADC)%20Works%20%20Hardware%20Secrets%202.mht!http://www.hardwaresecrets.com/imageview.php?image=3724" TargetMode="External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0.wmf"/><Relationship Id="rId7" Type="http://schemas.openxmlformats.org/officeDocument/2006/relationships/image" Target="../media/image2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dio" TargetMode="External"/><Relationship Id="rId4" Type="http://schemas.openxmlformats.org/officeDocument/2006/relationships/hyperlink" Target="http://en.wikipedia.org/wiki/Telecommunications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3"/>
          <p:cNvSpPr>
            <a:spLocks noGrp="1"/>
          </p:cNvSpPr>
          <p:nvPr>
            <p:ph type="subTitle" idx="1"/>
          </p:nvPr>
        </p:nvSpPr>
        <p:spPr>
          <a:xfrm>
            <a:off x="4788024" y="1196752"/>
            <a:ext cx="4114800" cy="936104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latin typeface="Arial" charset="0"/>
                <a:cs typeface="Arial" charset="0"/>
              </a:rPr>
              <a:t>Nuno Borges Carvalho</a:t>
            </a:r>
          </a:p>
          <a:p>
            <a:pPr algn="r"/>
            <a:r>
              <a:rPr lang="en-US" sz="2000" dirty="0" smtClean="0">
                <a:latin typeface="Arial" charset="0"/>
                <a:cs typeface="Arial" charset="0"/>
              </a:rPr>
              <a:t>José </a:t>
            </a:r>
            <a:r>
              <a:rPr lang="en-US" sz="2000" dirty="0" err="1" smtClean="0">
                <a:latin typeface="Arial" charset="0"/>
                <a:cs typeface="Arial" charset="0"/>
              </a:rPr>
              <a:t>Neto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Vieira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5536" y="171450"/>
            <a:ext cx="8600827" cy="1069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>Tecnologias Digitais para</a:t>
            </a:r>
            <a:br>
              <a:rPr lang="pt-PT" dirty="0" smtClean="0"/>
            </a:br>
            <a:r>
              <a:rPr lang="pt-PT" dirty="0" smtClean="0"/>
              <a:t>Sistemas de Rádio Definidos por Software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609329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Digital Technologies for Software Defined Radio Systems</a:t>
            </a:r>
            <a:endParaRPr lang="pt-PT" sz="2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1907704" y="3212976"/>
            <a:ext cx="57606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4400" b="1" dirty="0" smtClean="0">
                <a:solidFill>
                  <a:srgbClr val="FFFFFF"/>
                </a:solidFill>
              </a:rPr>
              <a:t>Radio Transceivers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583" name="Object 7"/>
          <p:cNvGraphicFramePr>
            <a:graphicFrameLocks noChangeAspect="1"/>
          </p:cNvGraphicFramePr>
          <p:nvPr/>
        </p:nvGraphicFramePr>
        <p:xfrm>
          <a:off x="467544" y="3501008"/>
          <a:ext cx="79978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Equation" r:id="rId4" imgW="3873240" imgH="495000" progId="Equation.3">
                  <p:embed/>
                </p:oleObj>
              </mc:Choice>
              <mc:Fallback>
                <p:oleObj name="Equation" r:id="rId4" imgW="3873240" imgH="495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501008"/>
                        <a:ext cx="7997825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241300" y="2042278"/>
            <a:ext cx="80824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Sensitivity is the minimum power a receiver can have at the input in order to guarantee a minimum SNR.</a:t>
            </a:r>
            <a:endParaRPr lang="en-US" sz="2400" dirty="0"/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323851" y="5190291"/>
            <a:ext cx="7986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NF is called the noise figure, k is the Boltzmann constant, T the room temperature and B the bandwidth.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395536" y="2060848"/>
            <a:ext cx="79864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Dynamic range is nothing more that the difference between the minimum and the maximum power the transceiver (receiver) can dealt with.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Where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is normally calculated as the maximum power that will saturate the receiver front end, so that the auto-generated nonlinear distortion is similar to the seek SNR.</a:t>
            </a:r>
          </a:p>
          <a:p>
            <a:pPr algn="just"/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3352800" y="3762375"/>
          <a:ext cx="22288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Equation" r:id="rId4" imgW="1079280" imgH="241200" progId="Equation.3">
                  <p:embed/>
                </p:oleObj>
              </mc:Choice>
              <mc:Fallback>
                <p:oleObj name="Equation" r:id="rId4" imgW="1079280" imgH="241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762375"/>
                        <a:ext cx="222885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05934" y="1712777"/>
            <a:ext cx="79177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40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5934" y="1712777"/>
            <a:ext cx="7917795" cy="97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400" dirty="0" smtClean="0">
                <a:cs typeface="Arial" charset="0"/>
              </a:rPr>
              <a:t>Problems associated with large signal variations, mainly dynamic range limitations.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2450" name="Object 1"/>
          <p:cNvGraphicFramePr>
            <a:graphicFrameLocks noChangeAspect="1"/>
          </p:cNvGraphicFramePr>
          <p:nvPr/>
        </p:nvGraphicFramePr>
        <p:xfrm>
          <a:off x="2771800" y="2852936"/>
          <a:ext cx="3008313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Εξίσωση" r:id="rId3" imgW="1548728" imgH="761669" progId="Equation.3">
                  <p:embed/>
                </p:oleObj>
              </mc:Choice>
              <mc:Fallback>
                <p:oleObj name="Εξίσωση" r:id="rId3" imgW="1548728" imgH="76166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852936"/>
                        <a:ext cx="3008313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2451" name="Object 3"/>
          <p:cNvGraphicFramePr>
            <a:graphicFrameLocks noChangeAspect="1"/>
          </p:cNvGraphicFramePr>
          <p:nvPr/>
        </p:nvGraphicFramePr>
        <p:xfrm>
          <a:off x="1547664" y="4641850"/>
          <a:ext cx="600075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Designer Drawing" r:id="rId5" imgW="5541840" imgH="2048760" progId="">
                  <p:embed/>
                </p:oleObj>
              </mc:Choice>
              <mc:Fallback>
                <p:oleObj name="Designer Drawing" r:id="rId5" imgW="5541840" imgH="20487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641850"/>
                        <a:ext cx="6000750" cy="221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05934" y="1026180"/>
            <a:ext cx="79177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40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464343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9160" y="1935089"/>
            <a:ext cx="400806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</a:rPr>
              <a:t>At the transmitter PAPR can degrade</a:t>
            </a:r>
          </a:p>
          <a:p>
            <a:pPr algn="just">
              <a:defRPr/>
            </a:pPr>
            <a:endParaRPr lang="en-US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lvl="1" algn="just">
              <a:buFont typeface="Arial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 Digital to Analog Converters – DAC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 Power Amplifiers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306" y="3774721"/>
            <a:ext cx="32810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At Receiver</a:t>
            </a:r>
          </a:p>
          <a:p>
            <a:pPr algn="just">
              <a:defRPr/>
            </a:pPr>
            <a:endParaRPr lang="en-US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lvl="1" algn="just">
              <a:buFont typeface="Arial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  Analog to Digital Converter</a:t>
            </a:r>
            <a:endParaRPr lang="en-US" sz="14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05934" y="1026180"/>
            <a:ext cx="79177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40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23528" y="1628800"/>
            <a:ext cx="7917795" cy="51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400" dirty="0" smtClean="0">
                <a:cs typeface="Arial" charset="0"/>
              </a:rPr>
              <a:t>In the transmitter.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54624"/>
            <a:ext cx="4505491" cy="31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5156106" cy="196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424862" cy="4525963"/>
          </a:xfrm>
        </p:spPr>
        <p:txBody>
          <a:bodyPr/>
          <a:lstStyle/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Analog Data.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Digital Data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 cstate="print"/>
          <a:srcRect l="203" t="-233" r="128" b="61409"/>
          <a:stretch>
            <a:fillRect/>
          </a:stretch>
        </p:blipFill>
        <p:spPr bwMode="auto">
          <a:xfrm>
            <a:off x="1969869" y="2427034"/>
            <a:ext cx="4535488" cy="14319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2" cstate="print"/>
          <a:srcRect l="529" t="44955" r="790" b="13289"/>
          <a:stretch>
            <a:fillRect/>
          </a:stretch>
        </p:blipFill>
        <p:spPr bwMode="auto">
          <a:xfrm>
            <a:off x="2195736" y="5085184"/>
            <a:ext cx="4537075" cy="15589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3" y="1651408"/>
            <a:ext cx="7859713" cy="2095500"/>
          </a:xfrm>
        </p:spPr>
        <p:txBody>
          <a:bodyPr/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None/>
            </a:pPr>
            <a:r>
              <a:rPr lang="en-US" altLang="ko-KR" dirty="0">
                <a:latin typeface="Times New Roman" pitchFamily="18" charset="0"/>
                <a:ea typeface="굴림" charset="-127"/>
                <a:cs typeface="Times New Roman" pitchFamily="18" charset="0"/>
              </a:rPr>
              <a:t>		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Output is a replica of the input at certain instants of time</a:t>
            </a: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24" name="Picture 4" descr="Analog to Digital Conversion"/>
          <p:cNvPicPr>
            <a:picLocks noChangeAspect="1" noChangeArrowheads="1"/>
          </p:cNvPicPr>
          <p:nvPr/>
        </p:nvPicPr>
        <p:blipFill>
          <a:blip r:embed="rId2" r:link="rId3" cstate="print"/>
          <a:srcRect l="-2451" t="-7289" r="-996" b="-2594"/>
          <a:stretch>
            <a:fillRect/>
          </a:stretch>
        </p:blipFill>
        <p:spPr bwMode="auto">
          <a:xfrm>
            <a:off x="1114425" y="5034806"/>
            <a:ext cx="2592388" cy="170656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25" name="Picture 5" descr="Analog to Digital Conversion"/>
          <p:cNvPicPr>
            <a:picLocks noChangeAspect="1" noChangeArrowheads="1"/>
          </p:cNvPicPr>
          <p:nvPr/>
        </p:nvPicPr>
        <p:blipFill>
          <a:blip r:embed="rId4" r:link="rId5" cstate="print"/>
          <a:srcRect l="-3339" t="-5315" r="-2525" b="-4507"/>
          <a:stretch>
            <a:fillRect/>
          </a:stretch>
        </p:blipFill>
        <p:spPr bwMode="auto">
          <a:xfrm>
            <a:off x="5364163" y="4970465"/>
            <a:ext cx="2663825" cy="171291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27" name="AutoShape 7"/>
          <p:cNvSpPr>
            <a:spLocks noChangeArrowheads="1"/>
          </p:cNvSpPr>
          <p:nvPr/>
        </p:nvSpPr>
        <p:spPr bwMode="auto">
          <a:xfrm>
            <a:off x="4139952" y="5733256"/>
            <a:ext cx="720725" cy="285750"/>
          </a:xfrm>
          <a:prstGeom prst="rightArrow">
            <a:avLst>
              <a:gd name="adj1" fmla="val 50000"/>
              <a:gd name="adj2" fmla="val 6305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Figure 3: Sample-and-Hold Function Required for Digitizing AC Signals"/>
          <p:cNvPicPr/>
          <p:nvPr/>
        </p:nvPicPr>
        <p:blipFill>
          <a:blip r:embed="rId6" cstate="print"/>
          <a:srcRect b="49567"/>
          <a:stretch>
            <a:fillRect/>
          </a:stretch>
        </p:blipFill>
        <p:spPr bwMode="auto">
          <a:xfrm>
            <a:off x="2627784" y="2708920"/>
            <a:ext cx="42409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3" y="1694491"/>
            <a:ext cx="7859713" cy="2095500"/>
          </a:xfrm>
        </p:spPr>
        <p:txBody>
          <a:bodyPr/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None/>
            </a:pPr>
            <a:r>
              <a:rPr lang="en-US" altLang="ko-KR" dirty="0">
                <a:latin typeface="Times New Roman" pitchFamily="18" charset="0"/>
                <a:ea typeface="굴림" charset="-127"/>
                <a:cs typeface="Times New Roman" pitchFamily="18" charset="0"/>
              </a:rPr>
              <a:t>	</a:t>
            </a: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Actually transform the input signal amplitude into several </a:t>
            </a:r>
            <a:r>
              <a:rPr lang="en-US" altLang="ko-KR" sz="2000" dirty="0" err="1" smtClean="0">
                <a:latin typeface="Times New Roman" pitchFamily="18" charset="0"/>
                <a:ea typeface="굴림" charset="-127"/>
                <a:cs typeface="Times New Roman" pitchFamily="18" charset="0"/>
              </a:rPr>
              <a:t>quantizer</a:t>
            </a: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levels Q=2N-1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64459" y="2836788"/>
            <a:ext cx="3962400" cy="1384300"/>
            <a:chOff x="2928" y="2976"/>
            <a:chExt cx="2496" cy="872"/>
          </a:xfrm>
        </p:grpSpPr>
        <p:graphicFrame>
          <p:nvGraphicFramePr>
            <p:cNvPr id="22" name="Object 17"/>
            <p:cNvGraphicFramePr>
              <a:graphicFrameLocks noChangeAspect="1"/>
            </p:cNvGraphicFramePr>
            <p:nvPr/>
          </p:nvGraphicFramePr>
          <p:xfrm>
            <a:off x="3027" y="3303"/>
            <a:ext cx="2397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6" name="Equation" r:id="rId3" imgW="1892160" imgH="431640" progId="Equation.3">
                    <p:embed/>
                  </p:oleObj>
                </mc:Choice>
                <mc:Fallback>
                  <p:oleObj name="Equation" r:id="rId3" imgW="1892160" imgH="431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7" y="3303"/>
                          <a:ext cx="2397" cy="5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928" y="2976"/>
              <a:ext cx="1728" cy="250"/>
            </a:xfrm>
            <a:prstGeom prst="rect">
              <a:avLst/>
            </a:prstGeom>
            <a:noFill/>
            <a:ln w="254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rgbClr val="FF0000"/>
                </a:buClr>
                <a:buFont typeface="Monotype Sorts" pitchFamily="2" charset="2"/>
                <a:buNone/>
              </a:pPr>
              <a:r>
                <a:rPr kumimoji="1" lang="en-US" altLang="zh-CN" sz="1800" b="1" i="1" dirty="0" smtClean="0">
                  <a:cs typeface="Times New Roman" pitchFamily="18" charset="0"/>
                </a:rPr>
                <a:t>Quantization error</a:t>
              </a:r>
              <a:r>
                <a:rPr kumimoji="1" lang="en-US" altLang="zh-CN" sz="2000" b="1" i="1" dirty="0" smtClean="0">
                  <a:cs typeface="Times New Roman" pitchFamily="18" charset="0"/>
                </a:rPr>
                <a:t>:</a:t>
              </a:r>
              <a:endParaRPr kumimoji="1" lang="en-US" sz="2000" b="1" dirty="0">
                <a:cs typeface="Times New Roman" pitchFamily="18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993341" y="2804660"/>
            <a:ext cx="3200400" cy="1352550"/>
            <a:chOff x="2976" y="2169"/>
            <a:chExt cx="2016" cy="852"/>
          </a:xfrm>
        </p:grpSpPr>
        <p:graphicFrame>
          <p:nvGraphicFramePr>
            <p:cNvPr id="25" name="Object 20"/>
            <p:cNvGraphicFramePr>
              <a:graphicFrameLocks noChangeAspect="1"/>
            </p:cNvGraphicFramePr>
            <p:nvPr/>
          </p:nvGraphicFramePr>
          <p:xfrm>
            <a:off x="3264" y="2448"/>
            <a:ext cx="1440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7" name="Equation" r:id="rId5" imgW="1054080" imgH="419040" progId="Equation.3">
                    <p:embed/>
                  </p:oleObj>
                </mc:Choice>
                <mc:Fallback>
                  <p:oleObj name="Equation" r:id="rId5" imgW="1054080" imgH="419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448"/>
                          <a:ext cx="1440" cy="5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976" y="2169"/>
              <a:ext cx="2016" cy="215"/>
            </a:xfrm>
            <a:prstGeom prst="rect">
              <a:avLst/>
            </a:prstGeom>
            <a:noFill/>
            <a:ln w="254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  <a:buFont typeface="Monotype Sorts" pitchFamily="2" charset="2"/>
                <a:buNone/>
              </a:pPr>
              <a:r>
                <a:rPr kumimoji="1" lang="en-US" altLang="zh-CN" sz="1800" b="1" i="1" smtClean="0">
                  <a:cs typeface="Times New Roman" pitchFamily="18" charset="0"/>
                </a:rPr>
                <a:t>Quantization interval:</a:t>
              </a:r>
              <a:endParaRPr kumimoji="1" lang="en-US" altLang="zh-CN" sz="1800" b="1" i="1">
                <a:cs typeface="Times New Roman" pitchFamily="18" charset="0"/>
              </a:endParaRPr>
            </a:p>
          </p:txBody>
        </p:sp>
      </p:grpSp>
      <p:pic>
        <p:nvPicPr>
          <p:cNvPr id="27" name="Picture 26" descr="Figure 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2832" y="4241147"/>
            <a:ext cx="5085510" cy="261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651" y="2616107"/>
            <a:ext cx="3737677" cy="2964421"/>
          </a:xfrm>
        </p:spPr>
        <p:txBody>
          <a:bodyPr/>
          <a:lstStyle/>
          <a:p>
            <a:pPr marL="609600" indent="-609600" algn="l" rtl="0"/>
            <a:endParaRPr lang="en-US" altLang="ko-KR" sz="1800" dirty="0" smtClean="0">
              <a:latin typeface="+mj-lt"/>
              <a:ea typeface="굴림" charset="-127"/>
              <a:cs typeface="Times New Roman" pitchFamily="18" charset="0"/>
            </a:endParaRPr>
          </a:p>
          <a:p>
            <a:pPr marL="990600" lvl="1" indent="-533400" algn="l" rtl="0"/>
            <a:r>
              <a:rPr lang="en-US" altLang="ko-KR" sz="1800" dirty="0" smtClean="0">
                <a:latin typeface="+mj-lt"/>
                <a:ea typeface="굴림" charset="-127"/>
                <a:cs typeface="Times New Roman" pitchFamily="18" charset="0"/>
              </a:rPr>
              <a:t>Flash ADC</a:t>
            </a:r>
          </a:p>
          <a:p>
            <a:pPr marL="990600" lvl="1" indent="-533400" algn="l" rtl="0"/>
            <a:r>
              <a:rPr lang="en-US" altLang="ko-KR" sz="1800" dirty="0" smtClean="0">
                <a:latin typeface="+mj-lt"/>
                <a:ea typeface="굴림" charset="-127"/>
                <a:cs typeface="Times New Roman" pitchFamily="18" charset="0"/>
              </a:rPr>
              <a:t>Delta-tracking, uses DAC’s</a:t>
            </a:r>
          </a:p>
          <a:p>
            <a:pPr marL="990600" lvl="1" indent="-533400"/>
            <a:r>
              <a:rPr lang="en-US" sz="1800" dirty="0" smtClean="0">
                <a:latin typeface="+mj-lt"/>
              </a:rPr>
              <a:t>Ramp-compare ADC</a:t>
            </a:r>
            <a:r>
              <a:rPr lang="en-US" altLang="ko-KR" sz="1800" dirty="0" smtClean="0">
                <a:latin typeface="+mj-lt"/>
                <a:ea typeface="굴림" charset="-127"/>
                <a:cs typeface="Times New Roman" pitchFamily="18" charset="0"/>
              </a:rPr>
              <a:t>;</a:t>
            </a:r>
          </a:p>
          <a:p>
            <a:pPr marL="990600" lvl="1" indent="-533400" algn="l" rtl="0"/>
            <a:r>
              <a:rPr lang="en-US" altLang="ko-KR" sz="1800" dirty="0" smtClean="0">
                <a:latin typeface="+mj-lt"/>
                <a:ea typeface="굴림" charset="-127"/>
                <a:cs typeface="Times New Roman" pitchFamily="18" charset="0"/>
              </a:rPr>
              <a:t>Sigma-Delta .</a:t>
            </a:r>
          </a:p>
          <a:p>
            <a:pPr marL="990600" lvl="1" indent="-533400" algn="l" rtl="0"/>
            <a:r>
              <a:rPr lang="en-US" altLang="ko-KR" sz="1800" dirty="0" smtClean="0">
                <a:latin typeface="+mj-lt"/>
                <a:ea typeface="굴림" charset="-127"/>
                <a:cs typeface="Times New Roman" pitchFamily="18" charset="0"/>
              </a:rPr>
              <a:t>Pipeline</a:t>
            </a:r>
            <a:endParaRPr lang="en-US" sz="1800" dirty="0">
              <a:latin typeface="+mj-lt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216"/>
          <a:stretch>
            <a:fillRect/>
          </a:stretch>
        </p:blipFill>
        <p:spPr bwMode="auto">
          <a:xfrm>
            <a:off x="4067944" y="2636912"/>
            <a:ext cx="4263278" cy="404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1560" y="1700808"/>
            <a:ext cx="7153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n-US" altLang="ko-KR" sz="2400" dirty="0" smtClean="0">
                <a:ea typeface="굴림" charset="-127"/>
              </a:rPr>
              <a:t>Several configurations can be used for ADC’s:</a:t>
            </a:r>
          </a:p>
          <a:p>
            <a:pPr marL="609600" indent="-609600"/>
            <a:r>
              <a:rPr lang="en-US" altLang="ko-KR" sz="2400" dirty="0" smtClean="0">
                <a:ea typeface="굴림" charset="-127"/>
              </a:rPr>
              <a:t> 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05934" y="1026180"/>
            <a:ext cx="79177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40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5536" y="1844824"/>
            <a:ext cx="79177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400" dirty="0" smtClean="0">
                <a:cs typeface="Arial" charset="0"/>
              </a:rPr>
              <a:t>Ideal transmitter in SDR:</a:t>
            </a:r>
          </a:p>
          <a:p>
            <a:pPr lvl="1" algn="just">
              <a:lnSpc>
                <a:spcPct val="125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 PWM modulator, digital signals goes till the antenna: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7153023" cy="208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81061"/>
            <a:ext cx="5112568" cy="378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07504" y="1700808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5300" indent="-495300"/>
            <a:r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Analog Radio</a:t>
            </a:r>
          </a:p>
          <a:p>
            <a:pPr marL="495300" indent="-495300"/>
            <a:endParaRPr lang="en-US"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52500" lvl="1" indent="-495300">
              <a:buFont typeface="Arial" pitchFamily="34" charset="0"/>
              <a:buChar char="•"/>
            </a:pPr>
            <a:r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Conversion made by hardware</a:t>
            </a:r>
          </a:p>
          <a:p>
            <a:pPr marL="952500" lvl="1" indent="-495300">
              <a:buFont typeface="Arial" pitchFamily="34" charset="0"/>
              <a:buChar char="•"/>
            </a:pPr>
            <a:r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Filtering and demodulation done with electronic components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05934" y="1849971"/>
            <a:ext cx="79177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pt-PT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endParaRPr lang="pt-PT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5934" y="1849971"/>
            <a:ext cx="7917795" cy="50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pt-PT" sz="2400" dirty="0" smtClean="0">
                <a:cs typeface="Arial" charset="0"/>
              </a:rPr>
              <a:t>By cognitive we can understand: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2822921"/>
            <a:ext cx="7987553" cy="37024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Original definition by Joseph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Mitolla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(1999)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A radio that employs model based reasoning to achieve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specified level of competence in radio-related domains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Haykin’s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Definition: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An ambient-aware, intelligent radio which learn from its surroundings and adapt itself to: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Highly reliable communication, anywhere, anytime;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Efficient use of Radio Spectrum;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Cognitive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05934" y="1026180"/>
            <a:ext cx="79177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pt-PT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endParaRPr lang="pt-PT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64778" y="6286313"/>
            <a:ext cx="7010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/>
              <a:t>CR – Cognitive Radio		PBAR – Policy-Based Adaptive Radio</a:t>
            </a:r>
          </a:p>
          <a:p>
            <a:r>
              <a:rPr lang="en-US" sz="1000" b="1"/>
              <a:t>RFI – Request for Information		SCR – Software Controlled Radio</a:t>
            </a:r>
          </a:p>
          <a:p>
            <a:r>
              <a:rPr lang="en-US" sz="1000" b="1"/>
              <a:t>SDR – Software Defined Radio	SR – Software Radio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64778" y="5829113"/>
            <a:ext cx="784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u="sng"/>
              <a:t>Note</a:t>
            </a:r>
            <a:r>
              <a:rPr lang="en-US" sz="1000" b="1"/>
              <a:t>:  SDR currently is practical for some applications such as commercial wireless basestations, but not for some wireless handsets.  </a:t>
            </a:r>
            <a:r>
              <a:rPr lang="en-US" sz="1000" b="1" i="1" u="sng"/>
              <a:t>Cost, power, size and weight</a:t>
            </a:r>
            <a:r>
              <a:rPr lang="en-US" sz="1000" b="1"/>
              <a:t> are critical design requirements that must be considered when considering the use of advanced radio technologies.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717178" y="684026"/>
            <a:ext cx="0" cy="4040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rot="21391663" flipV="1">
            <a:off x="2925391" y="434788"/>
            <a:ext cx="3290887" cy="1741488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 rot="19591402">
            <a:off x="2707903" y="3031938"/>
            <a:ext cx="165735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 rot="19769591">
            <a:off x="2955553" y="2298513"/>
            <a:ext cx="3725863" cy="701675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 rot="19810387">
            <a:off x="6022603" y="1242826"/>
            <a:ext cx="1143000" cy="609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 rot="16200000">
            <a:off x="-1516434" y="2704913"/>
            <a:ext cx="3886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Increasing Flexibility and Reconfigurability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317378" y="3224026"/>
            <a:ext cx="7683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SCR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844678" y="3031938"/>
            <a:ext cx="2581275" cy="741363"/>
            <a:chOff x="2982" y="2029"/>
            <a:chExt cx="1626" cy="370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3119" y="2029"/>
              <a:ext cx="1352" cy="370"/>
            </a:xfrm>
            <a:prstGeom prst="wedgeRectCallout">
              <a:avLst>
                <a:gd name="adj1" fmla="val -43713"/>
                <a:gd name="adj2" fmla="val -12243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2982" y="2051"/>
              <a:ext cx="1626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SCR + SDR baseband           (for </a:t>
              </a:r>
              <a:r>
                <a:rPr lang="en-US" sz="1400" b="1" u="sng"/>
                <a:t>some</a:t>
              </a:r>
              <a:r>
                <a:rPr lang="en-US" sz="1400" b="1"/>
                <a:t> applications)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508378" y="2131826"/>
            <a:ext cx="2057400" cy="762000"/>
            <a:chOff x="4320" y="1309"/>
            <a:chExt cx="1296" cy="480"/>
          </a:xfrm>
        </p:grpSpPr>
        <p:sp>
          <p:nvSpPr>
            <p:cNvPr id="25" name="AutoShape 15"/>
            <p:cNvSpPr>
              <a:spLocks noChangeArrowheads="1"/>
            </p:cNvSpPr>
            <p:nvPr/>
          </p:nvSpPr>
          <p:spPr bwMode="auto">
            <a:xfrm>
              <a:off x="4393" y="1313"/>
              <a:ext cx="1150" cy="471"/>
            </a:xfrm>
            <a:prstGeom prst="wedgeRectCallout">
              <a:avLst>
                <a:gd name="adj1" fmla="val -38176"/>
                <a:gd name="adj2" fmla="val -9840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4320" y="1309"/>
              <a:ext cx="12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u="sng"/>
                <a:t>Ideal Software Radio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/>
                <a:t>SCR + SDR baseband      + SDR RF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69578" y="3939988"/>
            <a:ext cx="6248400" cy="579438"/>
            <a:chOff x="768" y="2256"/>
            <a:chExt cx="3840" cy="336"/>
          </a:xfrm>
        </p:grpSpPr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768" y="2256"/>
              <a:ext cx="3840" cy="3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1454" y="2319"/>
              <a:ext cx="246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Hardware Radio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88603" y="4684530"/>
            <a:ext cx="7343775" cy="515938"/>
            <a:chOff x="654" y="2696"/>
            <a:chExt cx="4626" cy="325"/>
          </a:xfrm>
        </p:grpSpPr>
        <p:sp>
          <p:nvSpPr>
            <p:cNvPr id="31" name="Line 21"/>
            <p:cNvSpPr>
              <a:spLocks noChangeShapeType="1"/>
            </p:cNvSpPr>
            <p:nvPr/>
          </p:nvSpPr>
          <p:spPr bwMode="auto">
            <a:xfrm flipV="1">
              <a:off x="654" y="2696"/>
              <a:ext cx="4626" cy="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1680" y="2769"/>
              <a:ext cx="64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1995</a:t>
              </a: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2432" y="2769"/>
              <a:ext cx="64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2005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3936" y="2769"/>
              <a:ext cx="64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2025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3184" y="2769"/>
              <a:ext cx="64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2015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088778" y="5167126"/>
            <a:ext cx="1958975" cy="633412"/>
            <a:chOff x="1601" y="3277"/>
            <a:chExt cx="1234" cy="399"/>
          </a:xfrm>
        </p:grpSpPr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1601" y="3277"/>
              <a:ext cx="1234" cy="399"/>
            </a:xfrm>
            <a:prstGeom prst="wedgeRoundRectCallout">
              <a:avLst>
                <a:gd name="adj1" fmla="val 35171"/>
                <a:gd name="adj2" fmla="val -116917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1601" y="3332"/>
              <a:ext cx="123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2004: First SDR device approved by FCC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36141" y="4911538"/>
            <a:ext cx="2155825" cy="509588"/>
            <a:chOff x="96" y="2855"/>
            <a:chExt cx="1358" cy="321"/>
          </a:xfrm>
        </p:grpSpPr>
        <p:sp>
          <p:nvSpPr>
            <p:cNvPr id="40" name="AutoShape 30"/>
            <p:cNvSpPr>
              <a:spLocks noChangeArrowheads="1"/>
            </p:cNvSpPr>
            <p:nvPr/>
          </p:nvSpPr>
          <p:spPr bwMode="auto">
            <a:xfrm>
              <a:off x="226" y="2855"/>
              <a:ext cx="1097" cy="321"/>
            </a:xfrm>
            <a:prstGeom prst="wedgeRoundRectCallout">
              <a:avLst>
                <a:gd name="adj1" fmla="val 109889"/>
                <a:gd name="adj2" fmla="val -84269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96" y="2929"/>
              <a:ext cx="1358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1995: First RFI on SDR</a:t>
              </a:r>
            </a:p>
          </p:txBody>
        </p:sp>
      </p:grp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7016471" y="1380938"/>
            <a:ext cx="611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SR</a:t>
            </a: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5730596" y="2298513"/>
            <a:ext cx="67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SDR</a:t>
            </a: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 rot="19870510">
            <a:off x="3347666" y="803088"/>
            <a:ext cx="218122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Increasing use of software in advanced radios</a:t>
            </a:r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 rot="19769591">
            <a:off x="3411166" y="1101538"/>
            <a:ext cx="3935412" cy="928688"/>
          </a:xfrm>
          <a:prstGeom prst="ellipse">
            <a:avLst/>
          </a:prstGeom>
          <a:solidFill>
            <a:srgbClr val="CC0000">
              <a:alpha val="20000"/>
            </a:srgbClr>
          </a:solidFill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6806828" y="28238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CC0000"/>
                </a:solidFill>
              </a:rPr>
              <a:t>CR</a:t>
            </a:r>
          </a:p>
        </p:txBody>
      </p:sp>
      <p:sp>
        <p:nvSpPr>
          <p:cNvPr id="47" name="Oval 37"/>
          <p:cNvSpPr>
            <a:spLocks noChangeArrowheads="1"/>
          </p:cNvSpPr>
          <p:nvPr/>
        </p:nvSpPr>
        <p:spPr bwMode="auto">
          <a:xfrm rot="19769591">
            <a:off x="3735016" y="1425388"/>
            <a:ext cx="3605212" cy="701675"/>
          </a:xfrm>
          <a:prstGeom prst="ellipse">
            <a:avLst/>
          </a:prstGeom>
          <a:solidFill>
            <a:srgbClr val="1B0BE5">
              <a:alpha val="28999"/>
            </a:srgbClr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38"/>
          <p:cNvSpPr txBox="1">
            <a:spLocks noChangeArrowheads="1"/>
          </p:cNvSpPr>
          <p:nvPr/>
        </p:nvSpPr>
        <p:spPr bwMode="auto">
          <a:xfrm>
            <a:off x="7041778" y="879288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</a:rPr>
              <a:t>PBAR</a:t>
            </a:r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806078" y="2017526"/>
            <a:ext cx="1804988" cy="1171575"/>
            <a:chOff x="728" y="1237"/>
            <a:chExt cx="1137" cy="738"/>
          </a:xfrm>
        </p:grpSpPr>
        <p:sp>
          <p:nvSpPr>
            <p:cNvPr id="50" name="AutoShape 40"/>
            <p:cNvSpPr>
              <a:spLocks noChangeArrowheads="1"/>
            </p:cNvSpPr>
            <p:nvPr/>
          </p:nvSpPr>
          <p:spPr bwMode="auto">
            <a:xfrm>
              <a:off x="769" y="1237"/>
              <a:ext cx="1056" cy="738"/>
            </a:xfrm>
            <a:prstGeom prst="wedgeRoundRectCallout">
              <a:avLst>
                <a:gd name="adj1" fmla="val 35796"/>
                <a:gd name="adj2" fmla="val 127505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1" name="Text Box 41"/>
            <p:cNvSpPr txBox="1">
              <a:spLocks noChangeArrowheads="1"/>
            </p:cNvSpPr>
            <p:nvPr/>
          </p:nvSpPr>
          <p:spPr bwMode="auto">
            <a:xfrm>
              <a:off x="728" y="1259"/>
              <a:ext cx="1137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Hardware radio includes firmware and therefore may have significant operational flexibility.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663328" y="6510661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IEEE 1900 </a:t>
            </a:r>
            <a:r>
              <a:rPr lang="en-US" sz="1200" dirty="0" smtClean="0"/>
              <a:t>Committee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05934" y="1246668"/>
            <a:ext cx="79177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pt-PT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endParaRPr lang="pt-PT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94130" y="1747663"/>
            <a:ext cx="7620000" cy="5065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 rot="5400000">
            <a:off x="4321643" y="1303163"/>
            <a:ext cx="2884488" cy="6034087"/>
          </a:xfrm>
          <a:prstGeom prst="curvedDownArrow">
            <a:avLst>
              <a:gd name="adj1" fmla="val 20000"/>
              <a:gd name="adj2" fmla="val 40000"/>
              <a:gd name="adj3" fmla="val 4567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 rot="206731">
            <a:off x="3105618" y="2852563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r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Develop Request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21305" y="2757313"/>
            <a:ext cx="1674813" cy="1074738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RF Resource Request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rot="521014">
            <a:off x="6018680" y="3101801"/>
            <a:ext cx="198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r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Process Request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 rot="21067288">
            <a:off x="6061543" y="4486101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r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Determine Opportunities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rot="21345817">
            <a:off x="3496143" y="4802013"/>
            <a:ext cx="2212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r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Select Opportunities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75293" y="4868688"/>
            <a:ext cx="1354137" cy="96202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r>
              <a:rPr lang="en-US" sz="1800" b="1">
                <a:solidFill>
                  <a:schemeClr val="tx1"/>
                </a:solidFill>
                <a:latin typeface="Arial" charset="0"/>
                <a:cs typeface="Arial" charset="0"/>
              </a:rPr>
              <a:t>RF Transmit Plan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640980" y="5195713"/>
            <a:ext cx="2368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  <a:latin typeface="Arial" charset="0"/>
                <a:cs typeface="Arial" charset="0"/>
              </a:rPr>
              <a:t>Bound: Yes/No</a:t>
            </a:r>
          </a:p>
          <a:p>
            <a:pPr algn="l"/>
            <a:r>
              <a:rPr lang="en-US" sz="1800" b="1">
                <a:solidFill>
                  <a:schemeClr val="tx1"/>
                </a:solidFill>
                <a:latin typeface="Arial" charset="0"/>
                <a:cs typeface="Arial" charset="0"/>
              </a:rPr>
              <a:t>Unbound: Binding </a:t>
            </a:r>
          </a:p>
          <a:p>
            <a:pPr algn="l"/>
            <a:r>
              <a:rPr lang="en-US" sz="1800" b="1">
                <a:solidFill>
                  <a:schemeClr val="tx1"/>
                </a:solidFill>
                <a:latin typeface="Arial" charset="0"/>
                <a:cs typeface="Arial" charset="0"/>
              </a:rPr>
              <a:t>	Constraints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Cognitive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28599" y="1855365"/>
            <a:ext cx="60108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 smtClean="0">
                <a:cs typeface="Times New Roman" pitchFamily="18" charset="0"/>
              </a:rPr>
              <a:t>Non Cognitive Radios</a:t>
            </a:r>
            <a:r>
              <a:rPr lang="en-US" dirty="0" smtClean="0">
                <a:cs typeface="Times New Roman" pitchFamily="18" charset="0"/>
              </a:rPr>
              <a:t>:</a:t>
            </a:r>
            <a:endParaRPr lang="en-US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000" dirty="0" smtClean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 smtClean="0">
                <a:cs typeface="Times New Roman" pitchFamily="18" charset="0"/>
              </a:rPr>
              <a:t>Cognitive Radios:</a:t>
            </a:r>
            <a:endParaRPr lang="en-US" sz="20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0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dirty="0"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434789" y="1795016"/>
          <a:ext cx="8001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Visio" r:id="rId3" imgW="5945333" imgH="1320843" progId="">
                  <p:embed/>
                </p:oleObj>
              </mc:Choice>
              <mc:Fallback>
                <p:oleObj name="Visio" r:id="rId3" imgW="5945333" imgH="13208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89" y="1795016"/>
                        <a:ext cx="8001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2133600" y="4381772"/>
          <a:ext cx="57150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Visio" r:id="rId5" imgW="6800313" imgH="2720741" progId="">
                  <p:embed/>
                </p:oleObj>
              </mc:Choice>
              <mc:Fallback>
                <p:oleObj name="Visio" r:id="rId5" imgW="6800313" imgH="272074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1772"/>
                        <a:ext cx="571500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Cognitive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761565"/>
            <a:ext cx="8292353" cy="509643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400" dirty="0" smtClean="0">
                <a:cs typeface="Times New Roman" pitchFamily="18" charset="0"/>
              </a:rPr>
              <a:t>In a cognitive radio we should be able to: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marL="594360" indent="-4572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2400" dirty="0" smtClean="0">
                <a:cs typeface="Times New Roman" pitchFamily="18" charset="0"/>
              </a:rPr>
              <a:t>Create our own waveforms, </a:t>
            </a:r>
          </a:p>
          <a:p>
            <a:pPr marL="594360" indent="-4572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2400" dirty="0" smtClean="0">
                <a:cs typeface="Times New Roman" pitchFamily="18" charset="0"/>
              </a:rPr>
              <a:t>Negotiate different interfaces</a:t>
            </a:r>
          </a:p>
          <a:p>
            <a:pPr marL="594360" indent="-4572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2400" dirty="0" smtClean="0">
                <a:cs typeface="Times New Roman" pitchFamily="18" charset="0"/>
              </a:rPr>
              <a:t>Maintain </a:t>
            </a:r>
            <a:r>
              <a:rPr lang="en-US" sz="2400" dirty="0" err="1" smtClean="0">
                <a:cs typeface="Times New Roman" pitchFamily="18" charset="0"/>
              </a:rPr>
              <a:t>QoS</a:t>
            </a:r>
            <a:r>
              <a:rPr lang="en-US" sz="2400" dirty="0" smtClean="0">
                <a:cs typeface="Times New Roman" pitchFamily="18" charset="0"/>
              </a:rPr>
              <a:t> be managing is radio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>Practically it should be: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itchFamily="18" charset="0"/>
              </a:rPr>
              <a:t>SDR +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itchFamily="18" charset="0"/>
              </a:rPr>
              <a:t>Have some kind of intelligence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itchFamily="18" charset="0"/>
              </a:rPr>
              <a:t>Environment aware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itchFamily="18" charset="0"/>
              </a:rPr>
              <a:t>Be capable of sensing the environment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Cognitive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251520" y="1772816"/>
            <a:ext cx="7095337" cy="4889500"/>
            <a:chOff x="2510626" y="1968500"/>
            <a:chExt cx="7095337" cy="4889500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6467475" y="2587625"/>
              <a:ext cx="2032000" cy="18748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6872288" y="3127375"/>
              <a:ext cx="677862" cy="304800"/>
            </a:xfrm>
            <a:prstGeom prst="rect">
              <a:avLst/>
            </a:prstGeom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Urgent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7551738" y="6127750"/>
              <a:ext cx="1592262" cy="730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Allocate Resources</a:t>
              </a:r>
            </a:p>
            <a:p>
              <a:r>
                <a:rPr lang="en-US" sz="1400">
                  <a:latin typeface="Times New Roman" pitchFamily="18" charset="0"/>
                </a:rPr>
                <a:t>Initiate Processes</a:t>
              </a:r>
            </a:p>
            <a:p>
              <a:r>
                <a:rPr lang="en-US" sz="1400">
                  <a:latin typeface="Times New Roman" pitchFamily="18" charset="0"/>
                </a:rPr>
                <a:t>Negotiate Protocols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934075" y="2109788"/>
              <a:ext cx="10461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Orient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5143500" y="1968500"/>
              <a:ext cx="1525588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Infer from Context</a:t>
              </a: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7870825" y="2789238"/>
              <a:ext cx="1325563" cy="5175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Times New Roman" pitchFamily="18" charset="0"/>
                </a:rPr>
                <a:t>Select Alternate</a:t>
              </a:r>
            </a:p>
            <a:p>
              <a:pPr algn="r"/>
              <a:r>
                <a:rPr lang="en-US" sz="1400">
                  <a:latin typeface="Times New Roman" pitchFamily="18" charset="0"/>
                </a:rPr>
                <a:t>Goals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7807325" y="3101975"/>
              <a:ext cx="776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Plan</a:t>
              </a: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8281988" y="3519488"/>
              <a:ext cx="260350" cy="987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6670675" y="2517775"/>
              <a:ext cx="1204913" cy="595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018338" y="2698750"/>
              <a:ext cx="727075" cy="304800"/>
            </a:xfrm>
            <a:prstGeom prst="rect">
              <a:avLst/>
            </a:prstGeom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Normal</a:t>
              </a: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6329363" y="2690813"/>
              <a:ext cx="928687" cy="3063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5749925" y="3159125"/>
              <a:ext cx="944563" cy="304800"/>
            </a:xfrm>
            <a:prstGeom prst="rect">
              <a:avLst/>
            </a:prstGeom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itchFamily="18" charset="0"/>
                </a:rPr>
                <a:t>Immediate</a:t>
              </a: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 flipV="1">
              <a:off x="6597650" y="2808288"/>
              <a:ext cx="377825" cy="1087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7524750" y="4318000"/>
              <a:ext cx="609600" cy="420688"/>
            </a:xfrm>
            <a:custGeom>
              <a:avLst/>
              <a:gdLst>
                <a:gd name="T0" fmla="*/ 0 w 384"/>
                <a:gd name="T1" fmla="*/ 0 h 265"/>
                <a:gd name="T2" fmla="*/ 231854401 w 384"/>
                <a:gd name="T3" fmla="*/ 367943180 h 265"/>
                <a:gd name="T4" fmla="*/ 645159993 w 384"/>
                <a:gd name="T5" fmla="*/ 599797823 h 265"/>
                <a:gd name="T6" fmla="*/ 967740089 w 384"/>
                <a:gd name="T7" fmla="*/ 667842885 h 2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265"/>
                <a:gd name="T14" fmla="*/ 384 w 384"/>
                <a:gd name="T15" fmla="*/ 265 h 2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265">
                  <a:moveTo>
                    <a:pt x="0" y="0"/>
                  </a:moveTo>
                  <a:cubicBezTo>
                    <a:pt x="24" y="53"/>
                    <a:pt x="49" y="106"/>
                    <a:pt x="92" y="146"/>
                  </a:cubicBezTo>
                  <a:cubicBezTo>
                    <a:pt x="135" y="186"/>
                    <a:pt x="207" y="218"/>
                    <a:pt x="256" y="238"/>
                  </a:cubicBezTo>
                  <a:cubicBezTo>
                    <a:pt x="305" y="258"/>
                    <a:pt x="344" y="261"/>
                    <a:pt x="384" y="26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6699250" y="4768850"/>
              <a:ext cx="1844675" cy="350838"/>
            </a:xfrm>
            <a:custGeom>
              <a:avLst/>
              <a:gdLst>
                <a:gd name="T0" fmla="*/ 2147483647 w 1162"/>
                <a:gd name="T1" fmla="*/ 367943334 h 221"/>
                <a:gd name="T2" fmla="*/ 2147483647 w 1162"/>
                <a:gd name="T3" fmla="*/ 506552980 h 221"/>
                <a:gd name="T4" fmla="*/ 1476811339 w 1162"/>
                <a:gd name="T5" fmla="*/ 529233619 h 221"/>
                <a:gd name="T6" fmla="*/ 622477737 w 1162"/>
                <a:gd name="T7" fmla="*/ 345262696 h 221"/>
                <a:gd name="T8" fmla="*/ 0 w 1162"/>
                <a:gd name="T9" fmla="*/ 0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2"/>
                <a:gd name="T16" fmla="*/ 0 h 221"/>
                <a:gd name="T17" fmla="*/ 1162 w 1162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2" h="221">
                  <a:moveTo>
                    <a:pt x="1162" y="146"/>
                  </a:moveTo>
                  <a:cubicBezTo>
                    <a:pt x="1086" y="168"/>
                    <a:pt x="1011" y="190"/>
                    <a:pt x="915" y="201"/>
                  </a:cubicBezTo>
                  <a:cubicBezTo>
                    <a:pt x="819" y="212"/>
                    <a:pt x="697" y="221"/>
                    <a:pt x="586" y="210"/>
                  </a:cubicBezTo>
                  <a:cubicBezTo>
                    <a:pt x="475" y="199"/>
                    <a:pt x="345" y="172"/>
                    <a:pt x="247" y="137"/>
                  </a:cubicBezTo>
                  <a:cubicBezTo>
                    <a:pt x="149" y="102"/>
                    <a:pt x="74" y="51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6829425" y="3906838"/>
              <a:ext cx="9794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Learn</a:t>
              </a:r>
            </a:p>
          </p:txBody>
        </p:sp>
        <p:sp>
          <p:nvSpPr>
            <p:cNvPr id="30" name="Oval 19"/>
            <p:cNvSpPr>
              <a:spLocks noChangeArrowheads="1"/>
            </p:cNvSpPr>
            <p:nvPr/>
          </p:nvSpPr>
          <p:spPr bwMode="auto">
            <a:xfrm>
              <a:off x="5949950" y="4292600"/>
              <a:ext cx="769938" cy="506413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latin typeface="Times New Roman" pitchFamily="18" charset="0"/>
                </a:rPr>
                <a:t>New</a:t>
              </a:r>
            </a:p>
            <a:p>
              <a:r>
                <a:rPr lang="en-US" sz="1400">
                  <a:latin typeface="Times New Roman" pitchFamily="18" charset="0"/>
                </a:rPr>
                <a:t>States</a:t>
              </a:r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7743825" y="4159250"/>
              <a:ext cx="479425" cy="392113"/>
            </a:xfrm>
            <a:custGeom>
              <a:avLst/>
              <a:gdLst>
                <a:gd name="T0" fmla="*/ 738406475 w 302"/>
                <a:gd name="T1" fmla="*/ 622480226 h 247"/>
                <a:gd name="T2" fmla="*/ 715724284 w 302"/>
                <a:gd name="T3" fmla="*/ 390625513 h 247"/>
                <a:gd name="T4" fmla="*/ 461187812 w 302"/>
                <a:gd name="T5" fmla="*/ 93246696 h 247"/>
                <a:gd name="T6" fmla="*/ 0 w 302"/>
                <a:gd name="T7" fmla="*/ 0 h 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2"/>
                <a:gd name="T13" fmla="*/ 0 h 247"/>
                <a:gd name="T14" fmla="*/ 302 w 302"/>
                <a:gd name="T15" fmla="*/ 247 h 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2" h="247">
                  <a:moveTo>
                    <a:pt x="293" y="247"/>
                  </a:moveTo>
                  <a:cubicBezTo>
                    <a:pt x="297" y="218"/>
                    <a:pt x="302" y="190"/>
                    <a:pt x="284" y="155"/>
                  </a:cubicBezTo>
                  <a:cubicBezTo>
                    <a:pt x="266" y="120"/>
                    <a:pt x="230" y="63"/>
                    <a:pt x="183" y="37"/>
                  </a:cubicBezTo>
                  <a:cubicBezTo>
                    <a:pt x="136" y="11"/>
                    <a:pt x="30" y="0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5451475" y="4505325"/>
              <a:ext cx="463550" cy="150813"/>
            </a:xfrm>
            <a:custGeom>
              <a:avLst/>
              <a:gdLst>
                <a:gd name="T0" fmla="*/ 735885516 w 292"/>
                <a:gd name="T1" fmla="*/ 183972800 h 95"/>
                <a:gd name="T2" fmla="*/ 413305551 w 292"/>
                <a:gd name="T3" fmla="*/ 229335798 h 95"/>
                <a:gd name="T4" fmla="*/ 115927189 w 292"/>
                <a:gd name="T5" fmla="*/ 115927584 h 95"/>
                <a:gd name="T6" fmla="*/ 0 w 292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"/>
                <a:gd name="T13" fmla="*/ 0 h 95"/>
                <a:gd name="T14" fmla="*/ 292 w 292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" h="95">
                  <a:moveTo>
                    <a:pt x="292" y="73"/>
                  </a:moveTo>
                  <a:cubicBezTo>
                    <a:pt x="248" y="84"/>
                    <a:pt x="205" y="95"/>
                    <a:pt x="164" y="91"/>
                  </a:cubicBezTo>
                  <a:cubicBezTo>
                    <a:pt x="123" y="87"/>
                    <a:pt x="73" y="61"/>
                    <a:pt x="46" y="46"/>
                  </a:cubicBezTo>
                  <a:cubicBezTo>
                    <a:pt x="19" y="31"/>
                    <a:pt x="9" y="15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5681663" y="3775075"/>
              <a:ext cx="1670050" cy="295275"/>
            </a:xfrm>
            <a:custGeom>
              <a:avLst/>
              <a:gdLst>
                <a:gd name="T0" fmla="*/ 0 w 1207"/>
                <a:gd name="T1" fmla="*/ 255681324 h 341"/>
                <a:gd name="T2" fmla="*/ 526473883 w 1207"/>
                <a:gd name="T3" fmla="*/ 97473647 h 341"/>
                <a:gd name="T4" fmla="*/ 999344302 w 1207"/>
                <a:gd name="T5" fmla="*/ 22493719 h 341"/>
                <a:gd name="T6" fmla="*/ 1366918422 w 1207"/>
                <a:gd name="T7" fmla="*/ 1499754 h 341"/>
                <a:gd name="T8" fmla="*/ 1837872678 w 1207"/>
                <a:gd name="T9" fmla="*/ 15745692 h 341"/>
                <a:gd name="T10" fmla="*/ 2102068393 w 1207"/>
                <a:gd name="T11" fmla="*/ 63732645 h 341"/>
                <a:gd name="T12" fmla="*/ 2147483647 w 1207"/>
                <a:gd name="T13" fmla="*/ 159707404 h 3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7"/>
                <a:gd name="T22" fmla="*/ 0 h 341"/>
                <a:gd name="T23" fmla="*/ 1207 w 1207"/>
                <a:gd name="T24" fmla="*/ 341 h 3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7" h="341">
                  <a:moveTo>
                    <a:pt x="0" y="341"/>
                  </a:moveTo>
                  <a:cubicBezTo>
                    <a:pt x="94" y="261"/>
                    <a:pt x="188" y="182"/>
                    <a:pt x="275" y="130"/>
                  </a:cubicBezTo>
                  <a:cubicBezTo>
                    <a:pt x="362" y="78"/>
                    <a:pt x="449" y="51"/>
                    <a:pt x="522" y="30"/>
                  </a:cubicBezTo>
                  <a:cubicBezTo>
                    <a:pt x="595" y="9"/>
                    <a:pt x="641" y="4"/>
                    <a:pt x="714" y="2"/>
                  </a:cubicBezTo>
                  <a:cubicBezTo>
                    <a:pt x="787" y="0"/>
                    <a:pt x="896" y="7"/>
                    <a:pt x="960" y="21"/>
                  </a:cubicBezTo>
                  <a:cubicBezTo>
                    <a:pt x="1024" y="35"/>
                    <a:pt x="1057" y="53"/>
                    <a:pt x="1098" y="85"/>
                  </a:cubicBezTo>
                  <a:cubicBezTo>
                    <a:pt x="1139" y="117"/>
                    <a:pt x="1173" y="165"/>
                    <a:pt x="1207" y="21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6715125" y="4346575"/>
              <a:ext cx="609600" cy="260350"/>
            </a:xfrm>
            <a:custGeom>
              <a:avLst/>
              <a:gdLst>
                <a:gd name="T0" fmla="*/ 967740089 w 384"/>
                <a:gd name="T1" fmla="*/ 0 h 164"/>
                <a:gd name="T2" fmla="*/ 829132135 w 384"/>
                <a:gd name="T3" fmla="*/ 161289990 h 164"/>
                <a:gd name="T4" fmla="*/ 393144349 w 384"/>
                <a:gd name="T5" fmla="*/ 345262171 h 164"/>
                <a:gd name="T6" fmla="*/ 0 w 384"/>
                <a:gd name="T7" fmla="*/ 413305570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64"/>
                <a:gd name="T14" fmla="*/ 384 w 384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64">
                  <a:moveTo>
                    <a:pt x="384" y="0"/>
                  </a:moveTo>
                  <a:cubicBezTo>
                    <a:pt x="375" y="20"/>
                    <a:pt x="367" y="41"/>
                    <a:pt x="329" y="64"/>
                  </a:cubicBezTo>
                  <a:cubicBezTo>
                    <a:pt x="291" y="87"/>
                    <a:pt x="211" y="120"/>
                    <a:pt x="156" y="137"/>
                  </a:cubicBezTo>
                  <a:cubicBezTo>
                    <a:pt x="101" y="154"/>
                    <a:pt x="50" y="159"/>
                    <a:pt x="0" y="16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 flipV="1">
              <a:off x="7439025" y="3476625"/>
              <a:ext cx="477838" cy="508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5378450" y="3554413"/>
              <a:ext cx="3284538" cy="952500"/>
            </a:xfrm>
            <a:custGeom>
              <a:avLst/>
              <a:gdLst>
                <a:gd name="T0" fmla="*/ 0 w 2514"/>
                <a:gd name="T1" fmla="*/ 775570458 h 562"/>
                <a:gd name="T2" fmla="*/ 500132938 w 2514"/>
                <a:gd name="T3" fmla="*/ 249905829 h 562"/>
                <a:gd name="T4" fmla="*/ 1201684800 w 2514"/>
                <a:gd name="T5" fmla="*/ 66066550 h 562"/>
                <a:gd name="T6" fmla="*/ 2147483647 w 2514"/>
                <a:gd name="T7" fmla="*/ 40215156 h 562"/>
                <a:gd name="T8" fmla="*/ 2147483647 w 2514"/>
                <a:gd name="T9" fmla="*/ 301610286 h 562"/>
                <a:gd name="T10" fmla="*/ 2147483647 w 2514"/>
                <a:gd name="T11" fmla="*/ 853126296 h 562"/>
                <a:gd name="T12" fmla="*/ 2147483647 w 2514"/>
                <a:gd name="T13" fmla="*/ 1614334687 h 5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4"/>
                <a:gd name="T22" fmla="*/ 0 h 562"/>
                <a:gd name="T23" fmla="*/ 2514 w 2514"/>
                <a:gd name="T24" fmla="*/ 562 h 5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4" h="562">
                  <a:moveTo>
                    <a:pt x="0" y="270"/>
                  </a:moveTo>
                  <a:cubicBezTo>
                    <a:pt x="88" y="199"/>
                    <a:pt x="176" y="128"/>
                    <a:pt x="293" y="87"/>
                  </a:cubicBezTo>
                  <a:cubicBezTo>
                    <a:pt x="410" y="46"/>
                    <a:pt x="532" y="35"/>
                    <a:pt x="704" y="23"/>
                  </a:cubicBezTo>
                  <a:cubicBezTo>
                    <a:pt x="876" y="11"/>
                    <a:pt x="1111" y="0"/>
                    <a:pt x="1326" y="14"/>
                  </a:cubicBezTo>
                  <a:cubicBezTo>
                    <a:pt x="1541" y="28"/>
                    <a:pt x="1824" y="58"/>
                    <a:pt x="1993" y="105"/>
                  </a:cubicBezTo>
                  <a:cubicBezTo>
                    <a:pt x="2162" y="152"/>
                    <a:pt x="2254" y="221"/>
                    <a:pt x="2341" y="297"/>
                  </a:cubicBezTo>
                  <a:cubicBezTo>
                    <a:pt x="2428" y="373"/>
                    <a:pt x="2471" y="467"/>
                    <a:pt x="2514" y="56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7802563" y="4895850"/>
              <a:ext cx="1038225" cy="1025525"/>
            </a:xfrm>
            <a:custGeom>
              <a:avLst/>
              <a:gdLst>
                <a:gd name="T0" fmla="*/ 1240362791 w 864"/>
                <a:gd name="T1" fmla="*/ 0 h 646"/>
                <a:gd name="T2" fmla="*/ 1201375290 w 864"/>
                <a:gd name="T3" fmla="*/ 783769290 h 646"/>
                <a:gd name="T4" fmla="*/ 963121947 w 864"/>
                <a:gd name="T5" fmla="*/ 1244957114 h 646"/>
                <a:gd name="T6" fmla="*/ 290236753 w 864"/>
                <a:gd name="T7" fmla="*/ 1567536992 h 646"/>
                <a:gd name="T8" fmla="*/ 0 w 864"/>
                <a:gd name="T9" fmla="*/ 1612899787 h 6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646"/>
                <a:gd name="T17" fmla="*/ 864 w 864"/>
                <a:gd name="T18" fmla="*/ 646 h 6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646">
                  <a:moveTo>
                    <a:pt x="859" y="0"/>
                  </a:moveTo>
                  <a:cubicBezTo>
                    <a:pt x="861" y="114"/>
                    <a:pt x="864" y="229"/>
                    <a:pt x="832" y="311"/>
                  </a:cubicBezTo>
                  <a:cubicBezTo>
                    <a:pt x="800" y="393"/>
                    <a:pt x="772" y="442"/>
                    <a:pt x="667" y="494"/>
                  </a:cubicBezTo>
                  <a:cubicBezTo>
                    <a:pt x="562" y="546"/>
                    <a:pt x="312" y="598"/>
                    <a:pt x="201" y="622"/>
                  </a:cubicBezTo>
                  <a:cubicBezTo>
                    <a:pt x="90" y="646"/>
                    <a:pt x="45" y="643"/>
                    <a:pt x="0" y="64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4681538" y="4097338"/>
              <a:ext cx="1266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Observe</a:t>
              </a:r>
            </a:p>
          </p:txBody>
        </p:sp>
        <p:sp>
          <p:nvSpPr>
            <p:cNvPr id="39" name="AutoShape 28"/>
            <p:cNvSpPr>
              <a:spLocks noChangeArrowheads="1"/>
            </p:cNvSpPr>
            <p:nvPr/>
          </p:nvSpPr>
          <p:spPr bwMode="auto">
            <a:xfrm>
              <a:off x="4173538" y="5707063"/>
              <a:ext cx="2105025" cy="1109662"/>
            </a:xfrm>
            <a:prstGeom prst="cloudCallout">
              <a:avLst>
                <a:gd name="adj1" fmla="val -134088"/>
                <a:gd name="adj2" fmla="val 218241"/>
              </a:avLst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latin typeface="Times New Roman" pitchFamily="18" charset="0"/>
                </a:rPr>
                <a:t>Outside</a:t>
              </a:r>
            </a:p>
            <a:p>
              <a:r>
                <a:rPr lang="en-US" sz="2400" b="1">
                  <a:latin typeface="Times New Roman" pitchFamily="18" charset="0"/>
                </a:rPr>
                <a:t>World</a:t>
              </a:r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V="1">
              <a:off x="5002213" y="4549775"/>
              <a:ext cx="188912" cy="942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30"/>
            <p:cNvSpPr txBox="1">
              <a:spLocks noChangeArrowheads="1"/>
            </p:cNvSpPr>
            <p:nvPr/>
          </p:nvSpPr>
          <p:spPr bwMode="auto">
            <a:xfrm>
              <a:off x="8080375" y="4433888"/>
              <a:ext cx="1063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Decide</a:t>
              </a: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7161213" y="5743575"/>
              <a:ext cx="641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Act</a:t>
              </a: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6280150" y="6146800"/>
              <a:ext cx="914400" cy="73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5035550" y="5141913"/>
              <a:ext cx="1058863" cy="5175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User Driven</a:t>
              </a:r>
            </a:p>
            <a:p>
              <a:r>
                <a:rPr lang="en-US" sz="1400">
                  <a:latin typeface="Times New Roman" pitchFamily="18" charset="0"/>
                </a:rPr>
                <a:t>(Buttons)</a:t>
              </a: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3898900" y="5389563"/>
              <a:ext cx="13652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Autonomous</a:t>
              </a: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6884988" y="2185988"/>
              <a:ext cx="1897062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Infer from Radio Model</a:t>
              </a:r>
            </a:p>
          </p:txBody>
        </p:sp>
        <p:sp>
          <p:nvSpPr>
            <p:cNvPr id="47" name="Oval 36"/>
            <p:cNvSpPr>
              <a:spLocks noChangeArrowheads="1"/>
            </p:cNvSpPr>
            <p:nvPr/>
          </p:nvSpPr>
          <p:spPr bwMode="auto">
            <a:xfrm>
              <a:off x="6016625" y="4953000"/>
              <a:ext cx="696913" cy="493713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latin typeface="Times New Roman" pitchFamily="18" charset="0"/>
                </a:rPr>
                <a:t>States</a:t>
              </a: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5364163" y="4591050"/>
              <a:ext cx="566737" cy="552450"/>
            </a:xfrm>
            <a:custGeom>
              <a:avLst/>
              <a:gdLst>
                <a:gd name="T0" fmla="*/ 650183987 w 494"/>
                <a:gd name="T1" fmla="*/ 953753201 h 320"/>
                <a:gd name="T2" fmla="*/ 276394426 w 494"/>
                <a:gd name="T3" fmla="*/ 816650485 h 320"/>
                <a:gd name="T4" fmla="*/ 60543346 w 494"/>
                <a:gd name="T5" fmla="*/ 461974267 h 320"/>
                <a:gd name="T6" fmla="*/ 0 w 494"/>
                <a:gd name="T7" fmla="*/ 0 h 3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4"/>
                <a:gd name="T13" fmla="*/ 0 h 320"/>
                <a:gd name="T14" fmla="*/ 494 w 494"/>
                <a:gd name="T15" fmla="*/ 320 h 3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4" h="320">
                  <a:moveTo>
                    <a:pt x="494" y="320"/>
                  </a:moveTo>
                  <a:cubicBezTo>
                    <a:pt x="389" y="310"/>
                    <a:pt x="285" y="301"/>
                    <a:pt x="210" y="274"/>
                  </a:cubicBezTo>
                  <a:cubicBezTo>
                    <a:pt x="135" y="247"/>
                    <a:pt x="81" y="201"/>
                    <a:pt x="46" y="155"/>
                  </a:cubicBezTo>
                  <a:cubicBezTo>
                    <a:pt x="11" y="109"/>
                    <a:pt x="5" y="54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6815138" y="4910138"/>
              <a:ext cx="1727200" cy="423862"/>
            </a:xfrm>
            <a:custGeom>
              <a:avLst/>
              <a:gdLst>
                <a:gd name="T0" fmla="*/ 2147483647 w 1088"/>
                <a:gd name="T1" fmla="*/ 0 h 267"/>
                <a:gd name="T2" fmla="*/ 2147483647 w 1088"/>
                <a:gd name="T3" fmla="*/ 322579571 h 267"/>
                <a:gd name="T4" fmla="*/ 1567536881 w 1088"/>
                <a:gd name="T5" fmla="*/ 599794817 h 267"/>
                <a:gd name="T6" fmla="*/ 738404855 w 1088"/>
                <a:gd name="T7" fmla="*/ 670360664 h 267"/>
                <a:gd name="T8" fmla="*/ 0 w 1088"/>
                <a:gd name="T9" fmla="*/ 622476980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267"/>
                <a:gd name="T17" fmla="*/ 1088 w 1088"/>
                <a:gd name="T18" fmla="*/ 267 h 2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267">
                  <a:moveTo>
                    <a:pt x="1088" y="0"/>
                  </a:moveTo>
                  <a:cubicBezTo>
                    <a:pt x="1044" y="44"/>
                    <a:pt x="1001" y="88"/>
                    <a:pt x="923" y="128"/>
                  </a:cubicBezTo>
                  <a:cubicBezTo>
                    <a:pt x="845" y="168"/>
                    <a:pt x="727" y="215"/>
                    <a:pt x="622" y="238"/>
                  </a:cubicBezTo>
                  <a:cubicBezTo>
                    <a:pt x="517" y="261"/>
                    <a:pt x="397" y="265"/>
                    <a:pt x="293" y="266"/>
                  </a:cubicBezTo>
                  <a:cubicBezTo>
                    <a:pt x="189" y="267"/>
                    <a:pt x="94" y="257"/>
                    <a:pt x="0" y="24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7394575" y="4373563"/>
              <a:ext cx="146050" cy="14668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7937500" y="5187950"/>
              <a:ext cx="1668463" cy="517525"/>
            </a:xfrm>
            <a:prstGeom prst="rect">
              <a:avLst/>
            </a:prstGeom>
            <a:ln w="25400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Generate “Best” </a:t>
              </a:r>
            </a:p>
            <a:p>
              <a:r>
                <a:rPr lang="en-US" sz="1400">
                  <a:latin typeface="Times New Roman" pitchFamily="18" charset="0"/>
                </a:rPr>
                <a:t>Waveform</a:t>
              </a:r>
            </a:p>
          </p:txBody>
        </p:sp>
        <p:sp>
          <p:nvSpPr>
            <p:cNvPr id="52" name="Text Box 41"/>
            <p:cNvSpPr txBox="1">
              <a:spLocks noChangeArrowheads="1"/>
            </p:cNvSpPr>
            <p:nvPr/>
          </p:nvSpPr>
          <p:spPr bwMode="auto">
            <a:xfrm>
              <a:off x="5645150" y="2474913"/>
              <a:ext cx="1422400" cy="212725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Establish Priority</a:t>
              </a:r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5051425" y="2344738"/>
              <a:ext cx="827088" cy="1770062"/>
            </a:xfrm>
            <a:custGeom>
              <a:avLst/>
              <a:gdLst>
                <a:gd name="T0" fmla="*/ 22682209 w 521"/>
                <a:gd name="T1" fmla="*/ 2147483647 h 1115"/>
                <a:gd name="T2" fmla="*/ 68045047 w 521"/>
                <a:gd name="T3" fmla="*/ 1542334911 h 1115"/>
                <a:gd name="T4" fmla="*/ 435988083 w 521"/>
                <a:gd name="T5" fmla="*/ 413305426 h 1115"/>
                <a:gd name="T6" fmla="*/ 1313002775 w 521"/>
                <a:gd name="T7" fmla="*/ 0 h 1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1"/>
                <a:gd name="T13" fmla="*/ 0 h 1115"/>
                <a:gd name="T14" fmla="*/ 521 w 521"/>
                <a:gd name="T15" fmla="*/ 1115 h 1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1" h="1115">
                  <a:moveTo>
                    <a:pt x="9" y="1115"/>
                  </a:moveTo>
                  <a:cubicBezTo>
                    <a:pt x="4" y="942"/>
                    <a:pt x="0" y="770"/>
                    <a:pt x="27" y="612"/>
                  </a:cubicBezTo>
                  <a:cubicBezTo>
                    <a:pt x="54" y="454"/>
                    <a:pt x="91" y="266"/>
                    <a:pt x="173" y="164"/>
                  </a:cubicBezTo>
                  <a:cubicBezTo>
                    <a:pt x="255" y="62"/>
                    <a:pt x="388" y="31"/>
                    <a:pt x="521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 useBgFill="1">
          <p:nvSpPr>
            <p:cNvPr id="54" name="Text Box 43"/>
            <p:cNvSpPr txBox="1">
              <a:spLocks noChangeArrowheads="1"/>
            </p:cNvSpPr>
            <p:nvPr/>
          </p:nvSpPr>
          <p:spPr bwMode="auto">
            <a:xfrm>
              <a:off x="4413250" y="3011488"/>
              <a:ext cx="1136650" cy="304800"/>
            </a:xfrm>
            <a:prstGeom prst="rect">
              <a:avLst/>
            </a:prstGeom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Parse Stimuli</a:t>
              </a:r>
            </a:p>
          </p:txBody>
        </p:sp>
        <p:sp useBgFill="1">
          <p:nvSpPr>
            <p:cNvPr id="55" name="Text Box 44"/>
            <p:cNvSpPr txBox="1">
              <a:spLocks noChangeArrowheads="1"/>
            </p:cNvSpPr>
            <p:nvPr/>
          </p:nvSpPr>
          <p:spPr bwMode="auto">
            <a:xfrm>
              <a:off x="4648200" y="2713038"/>
              <a:ext cx="1014413" cy="304800"/>
            </a:xfrm>
            <a:prstGeom prst="rect">
              <a:avLst/>
            </a:prstGeom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Pre-process</a:t>
              </a:r>
            </a:p>
          </p:txBody>
        </p:sp>
        <p:sp>
          <p:nvSpPr>
            <p:cNvPr id="56" name="Rectangle 45"/>
            <p:cNvSpPr>
              <a:spLocks noChangeArrowheads="1"/>
            </p:cNvSpPr>
            <p:nvPr/>
          </p:nvSpPr>
          <p:spPr bwMode="auto">
            <a:xfrm>
              <a:off x="2510626" y="2033464"/>
              <a:ext cx="2517775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 b="1" u="sng" dirty="0">
                  <a:latin typeface="Tahoma" pitchFamily="34" charset="0"/>
                </a:rPr>
                <a:t>Cognition cycle</a:t>
              </a:r>
            </a:p>
          </p:txBody>
        </p:sp>
        <p:sp>
          <p:nvSpPr>
            <p:cNvPr id="57" name="Text Box 47"/>
            <p:cNvSpPr txBox="1">
              <a:spLocks noChangeArrowheads="1"/>
            </p:cNvSpPr>
            <p:nvPr/>
          </p:nvSpPr>
          <p:spPr bwMode="auto">
            <a:xfrm>
              <a:off x="3014682" y="2485950"/>
              <a:ext cx="927100" cy="274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Book Antiqua" pitchFamily="18" charset="0"/>
                </a:rPr>
                <a:t>[Mitola_99]</a:t>
              </a: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Cognitive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6025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Cognitive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49"/>
          <p:cNvSpPr>
            <a:spLocks noChangeArrowheads="1"/>
          </p:cNvSpPr>
          <p:nvPr/>
        </p:nvSpPr>
        <p:spPr bwMode="auto">
          <a:xfrm>
            <a:off x="400052" y="5173726"/>
            <a:ext cx="2652713" cy="369332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2" name="Group 1214"/>
          <p:cNvGrpSpPr>
            <a:grpSpLocks/>
          </p:cNvGrpSpPr>
          <p:nvPr/>
        </p:nvGrpSpPr>
        <p:grpSpPr bwMode="auto">
          <a:xfrm>
            <a:off x="2414593" y="4832140"/>
            <a:ext cx="530226" cy="436563"/>
            <a:chOff x="2304" y="2655"/>
            <a:chExt cx="334" cy="275"/>
          </a:xfrm>
        </p:grpSpPr>
        <p:sp>
          <p:nvSpPr>
            <p:cNvPr id="6" name="Rectangle 1037"/>
            <p:cNvSpPr>
              <a:spLocks noChangeArrowheads="1"/>
            </p:cNvSpPr>
            <p:nvPr/>
          </p:nvSpPr>
          <p:spPr bwMode="auto">
            <a:xfrm flipH="1">
              <a:off x="2350" y="2697"/>
              <a:ext cx="288" cy="233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7" name="Rectangle 1038"/>
            <p:cNvSpPr>
              <a:spLocks noChangeArrowheads="1"/>
            </p:cNvSpPr>
            <p:nvPr/>
          </p:nvSpPr>
          <p:spPr bwMode="auto">
            <a:xfrm flipH="1">
              <a:off x="2307" y="2655"/>
              <a:ext cx="288" cy="233"/>
            </a:xfrm>
            <a:prstGeom prst="rect">
              <a:avLst/>
            </a:prstGeom>
            <a:solidFill>
              <a:srgbClr val="0000CC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8" name="Text Box 1039"/>
            <p:cNvSpPr txBox="1">
              <a:spLocks noChangeArrowheads="1"/>
            </p:cNvSpPr>
            <p:nvPr/>
          </p:nvSpPr>
          <p:spPr bwMode="auto">
            <a:xfrm flipH="1">
              <a:off x="2304" y="2683"/>
              <a:ext cx="301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Book Antiqua" pitchFamily="18" charset="0"/>
                </a:rPr>
                <a:t>D/A</a:t>
              </a:r>
            </a:p>
          </p:txBody>
        </p:sp>
      </p:grpSp>
      <p:grpSp>
        <p:nvGrpSpPr>
          <p:cNvPr id="3" name="Group 1247"/>
          <p:cNvGrpSpPr>
            <a:grpSpLocks/>
          </p:cNvGrpSpPr>
          <p:nvPr/>
        </p:nvGrpSpPr>
        <p:grpSpPr bwMode="auto">
          <a:xfrm>
            <a:off x="1547815" y="4824208"/>
            <a:ext cx="790575" cy="442914"/>
            <a:chOff x="1523" y="2647"/>
            <a:chExt cx="498" cy="279"/>
          </a:xfrm>
        </p:grpSpPr>
        <p:sp>
          <p:nvSpPr>
            <p:cNvPr id="10" name="AutoShape 1212"/>
            <p:cNvSpPr>
              <a:spLocks noChangeArrowheads="1"/>
            </p:cNvSpPr>
            <p:nvPr/>
          </p:nvSpPr>
          <p:spPr bwMode="auto">
            <a:xfrm rot="16200000" flipH="1">
              <a:off x="1674" y="2580"/>
              <a:ext cx="231" cy="462"/>
            </a:xfrm>
            <a:prstGeom prst="flowChartExtract">
              <a:avLst/>
            </a:prstGeom>
            <a:solidFill>
              <a:schemeClr val="folHlink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grpSp>
          <p:nvGrpSpPr>
            <p:cNvPr id="5" name="Group 1213"/>
            <p:cNvGrpSpPr>
              <a:grpSpLocks/>
            </p:cNvGrpSpPr>
            <p:nvPr/>
          </p:nvGrpSpPr>
          <p:grpSpPr bwMode="auto">
            <a:xfrm>
              <a:off x="1523" y="2647"/>
              <a:ext cx="462" cy="231"/>
              <a:chOff x="2945" y="3151"/>
              <a:chExt cx="462" cy="231"/>
            </a:xfrm>
          </p:grpSpPr>
          <p:sp>
            <p:nvSpPr>
              <p:cNvPr id="12" name="AutoShape 1209"/>
              <p:cNvSpPr>
                <a:spLocks noChangeArrowheads="1"/>
              </p:cNvSpPr>
              <p:nvPr/>
            </p:nvSpPr>
            <p:spPr bwMode="auto">
              <a:xfrm rot="16200000" flipH="1">
                <a:off x="3060" y="3036"/>
                <a:ext cx="231" cy="462"/>
              </a:xfrm>
              <a:prstGeom prst="flowChartExtract">
                <a:avLst/>
              </a:prstGeom>
              <a:solidFill>
                <a:srgbClr val="0033CC"/>
              </a:solidFill>
              <a:ln w="19050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3" name="Text Box 1211"/>
              <p:cNvSpPr txBox="1">
                <a:spLocks noChangeArrowheads="1"/>
              </p:cNvSpPr>
              <p:nvPr/>
            </p:nvSpPr>
            <p:spPr bwMode="auto">
              <a:xfrm>
                <a:off x="3098" y="3180"/>
                <a:ext cx="252" cy="17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  <a:latin typeface="Book Antiqua" pitchFamily="18" charset="0"/>
                  </a:rPr>
                  <a:t>PA</a:t>
                </a:r>
              </a:p>
            </p:txBody>
          </p:sp>
        </p:grpSp>
      </p:grpSp>
      <p:sp>
        <p:nvSpPr>
          <p:cNvPr id="14" name="Line 1048"/>
          <p:cNvSpPr>
            <a:spLocks noChangeShapeType="1"/>
          </p:cNvSpPr>
          <p:nvPr/>
        </p:nvSpPr>
        <p:spPr bwMode="auto">
          <a:xfrm flipH="1">
            <a:off x="2119315" y="5024224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AutoShape 1215"/>
          <p:cNvSpPr>
            <a:spLocks noChangeArrowheads="1"/>
          </p:cNvSpPr>
          <p:nvPr/>
        </p:nvSpPr>
        <p:spPr bwMode="auto">
          <a:xfrm rot="5400000">
            <a:off x="1804073" y="5310648"/>
            <a:ext cx="366960" cy="733663"/>
          </a:xfrm>
          <a:prstGeom prst="flowChartExtract">
            <a:avLst/>
          </a:prstGeom>
          <a:solidFill>
            <a:schemeClr val="folHlink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6" name="AutoShape 1217"/>
          <p:cNvSpPr>
            <a:spLocks noChangeArrowheads="1"/>
          </p:cNvSpPr>
          <p:nvPr/>
        </p:nvSpPr>
        <p:spPr bwMode="auto">
          <a:xfrm rot="5400000">
            <a:off x="1738985" y="5266198"/>
            <a:ext cx="366960" cy="733663"/>
          </a:xfrm>
          <a:prstGeom prst="flowChartExtract">
            <a:avLst/>
          </a:prstGeom>
          <a:solidFill>
            <a:srgbClr val="0033CC"/>
          </a:solidFill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7" name="Text Box 1218"/>
          <p:cNvSpPr txBox="1">
            <a:spLocks noChangeArrowheads="1"/>
          </p:cNvSpPr>
          <p:nvPr/>
        </p:nvSpPr>
        <p:spPr bwMode="auto">
          <a:xfrm flipH="1">
            <a:off x="1635127" y="5490949"/>
            <a:ext cx="527709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Book Antiqua" pitchFamily="18" charset="0"/>
              </a:rPr>
              <a:t>LNA</a:t>
            </a:r>
          </a:p>
        </p:txBody>
      </p:sp>
      <p:sp>
        <p:nvSpPr>
          <p:cNvPr id="18" name="Rectangle 1120"/>
          <p:cNvSpPr>
            <a:spLocks noChangeArrowheads="1"/>
          </p:cNvSpPr>
          <p:nvPr/>
        </p:nvSpPr>
        <p:spPr bwMode="auto">
          <a:xfrm flipH="1">
            <a:off x="2490790" y="5538058"/>
            <a:ext cx="457200" cy="369332"/>
          </a:xfrm>
          <a:prstGeom prst="rect">
            <a:avLst/>
          </a:prstGeom>
          <a:solidFill>
            <a:srgbClr val="808080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9" name="Rectangle 1121"/>
          <p:cNvSpPr>
            <a:spLocks noChangeArrowheads="1"/>
          </p:cNvSpPr>
          <p:nvPr/>
        </p:nvSpPr>
        <p:spPr bwMode="auto">
          <a:xfrm flipH="1">
            <a:off x="2414590" y="5460270"/>
            <a:ext cx="457200" cy="369332"/>
          </a:xfrm>
          <a:prstGeom prst="rect">
            <a:avLst/>
          </a:prstGeom>
          <a:solidFill>
            <a:srgbClr val="0000CC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0" name="Text Box 1122"/>
          <p:cNvSpPr txBox="1">
            <a:spLocks noChangeArrowheads="1"/>
          </p:cNvSpPr>
          <p:nvPr/>
        </p:nvSpPr>
        <p:spPr bwMode="auto">
          <a:xfrm flipH="1">
            <a:off x="2409738" y="5505236"/>
            <a:ext cx="478016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Book Antiqua" pitchFamily="18" charset="0"/>
              </a:rPr>
              <a:t>A/D</a:t>
            </a:r>
          </a:p>
        </p:txBody>
      </p:sp>
      <p:sp>
        <p:nvSpPr>
          <p:cNvPr id="21" name="Line 1131"/>
          <p:cNvSpPr>
            <a:spLocks noChangeShapeType="1"/>
          </p:cNvSpPr>
          <p:nvPr/>
        </p:nvSpPr>
        <p:spPr bwMode="auto">
          <a:xfrm flipH="1">
            <a:off x="2122490" y="5638586"/>
            <a:ext cx="2921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none" w="sm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" name="Group 1221"/>
          <p:cNvGrpSpPr>
            <a:grpSpLocks/>
          </p:cNvGrpSpPr>
          <p:nvPr/>
        </p:nvGrpSpPr>
        <p:grpSpPr bwMode="auto">
          <a:xfrm>
            <a:off x="1227140" y="4827377"/>
            <a:ext cx="304800" cy="568326"/>
            <a:chOff x="5088" y="788"/>
            <a:chExt cx="192" cy="358"/>
          </a:xfrm>
        </p:grpSpPr>
        <p:sp>
          <p:nvSpPr>
            <p:cNvPr id="23" name="Rectangle 1222"/>
            <p:cNvSpPr>
              <a:spLocks noChangeArrowheads="1"/>
            </p:cNvSpPr>
            <p:nvPr/>
          </p:nvSpPr>
          <p:spPr bwMode="auto">
            <a:xfrm>
              <a:off x="5136" y="836"/>
              <a:ext cx="144" cy="233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5" name="Rectangle 1223"/>
            <p:cNvSpPr>
              <a:spLocks noChangeArrowheads="1"/>
            </p:cNvSpPr>
            <p:nvPr/>
          </p:nvSpPr>
          <p:spPr bwMode="auto">
            <a:xfrm>
              <a:off x="5088" y="788"/>
              <a:ext cx="144" cy="233"/>
            </a:xfrm>
            <a:prstGeom prst="rect">
              <a:avLst/>
            </a:prstGeom>
            <a:solidFill>
              <a:srgbClr val="0000CC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grpSp>
          <p:nvGrpSpPr>
            <p:cNvPr id="11" name="Group 1224"/>
            <p:cNvGrpSpPr>
              <a:grpSpLocks/>
            </p:cNvGrpSpPr>
            <p:nvPr/>
          </p:nvGrpSpPr>
          <p:grpSpPr bwMode="auto">
            <a:xfrm>
              <a:off x="5108" y="846"/>
              <a:ext cx="108" cy="300"/>
              <a:chOff x="5112" y="842"/>
              <a:chExt cx="108" cy="300"/>
            </a:xfrm>
          </p:grpSpPr>
          <p:sp>
            <p:nvSpPr>
              <p:cNvPr id="27" name="Freeform 1225"/>
              <p:cNvSpPr>
                <a:spLocks/>
              </p:cNvSpPr>
              <p:nvPr/>
            </p:nvSpPr>
            <p:spPr bwMode="auto">
              <a:xfrm>
                <a:off x="5112" y="842"/>
                <a:ext cx="102" cy="233"/>
              </a:xfrm>
              <a:custGeom>
                <a:avLst/>
                <a:gdLst>
                  <a:gd name="T0" fmla="*/ 0 w 144"/>
                  <a:gd name="T1" fmla="*/ 10 h 112"/>
                  <a:gd name="T2" fmla="*/ 24 w 144"/>
                  <a:gd name="T3" fmla="*/ 1 h 112"/>
                  <a:gd name="T4" fmla="*/ 48 w 144"/>
                  <a:gd name="T5" fmla="*/ 18 h 112"/>
                  <a:gd name="T6" fmla="*/ 72 w 144"/>
                  <a:gd name="T7" fmla="*/ 1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12"/>
                  <a:gd name="T14" fmla="*/ 144 w 14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12">
                    <a:moveTo>
                      <a:pt x="0" y="56"/>
                    </a:moveTo>
                    <a:cubicBezTo>
                      <a:pt x="16" y="28"/>
                      <a:pt x="32" y="0"/>
                      <a:pt x="48" y="8"/>
                    </a:cubicBezTo>
                    <a:cubicBezTo>
                      <a:pt x="64" y="16"/>
                      <a:pt x="80" y="96"/>
                      <a:pt x="96" y="104"/>
                    </a:cubicBezTo>
                    <a:cubicBezTo>
                      <a:pt x="112" y="112"/>
                      <a:pt x="128" y="84"/>
                      <a:pt x="144" y="56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28" name="Freeform 1226"/>
              <p:cNvSpPr>
                <a:spLocks/>
              </p:cNvSpPr>
              <p:nvPr/>
            </p:nvSpPr>
            <p:spPr bwMode="auto">
              <a:xfrm>
                <a:off x="5118" y="909"/>
                <a:ext cx="102" cy="233"/>
              </a:xfrm>
              <a:custGeom>
                <a:avLst/>
                <a:gdLst>
                  <a:gd name="T0" fmla="*/ 0 w 144"/>
                  <a:gd name="T1" fmla="*/ 10 h 112"/>
                  <a:gd name="T2" fmla="*/ 24 w 144"/>
                  <a:gd name="T3" fmla="*/ 1 h 112"/>
                  <a:gd name="T4" fmla="*/ 48 w 144"/>
                  <a:gd name="T5" fmla="*/ 18 h 112"/>
                  <a:gd name="T6" fmla="*/ 72 w 144"/>
                  <a:gd name="T7" fmla="*/ 1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12"/>
                  <a:gd name="T14" fmla="*/ 144 w 14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12">
                    <a:moveTo>
                      <a:pt x="0" y="56"/>
                    </a:moveTo>
                    <a:cubicBezTo>
                      <a:pt x="16" y="28"/>
                      <a:pt x="32" y="0"/>
                      <a:pt x="48" y="8"/>
                    </a:cubicBezTo>
                    <a:cubicBezTo>
                      <a:pt x="64" y="16"/>
                      <a:pt x="80" y="96"/>
                      <a:pt x="96" y="104"/>
                    </a:cubicBezTo>
                    <a:cubicBezTo>
                      <a:pt x="112" y="112"/>
                      <a:pt x="128" y="84"/>
                      <a:pt x="144" y="56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29" name="Freeform 1227"/>
              <p:cNvSpPr>
                <a:spLocks/>
              </p:cNvSpPr>
              <p:nvPr/>
            </p:nvSpPr>
            <p:spPr bwMode="auto">
              <a:xfrm>
                <a:off x="5118" y="879"/>
                <a:ext cx="102" cy="233"/>
              </a:xfrm>
              <a:custGeom>
                <a:avLst/>
                <a:gdLst>
                  <a:gd name="T0" fmla="*/ 0 w 144"/>
                  <a:gd name="T1" fmla="*/ 10 h 112"/>
                  <a:gd name="T2" fmla="*/ 24 w 144"/>
                  <a:gd name="T3" fmla="*/ 1 h 112"/>
                  <a:gd name="T4" fmla="*/ 48 w 144"/>
                  <a:gd name="T5" fmla="*/ 18 h 112"/>
                  <a:gd name="T6" fmla="*/ 72 w 144"/>
                  <a:gd name="T7" fmla="*/ 1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12"/>
                  <a:gd name="T14" fmla="*/ 144 w 14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12">
                    <a:moveTo>
                      <a:pt x="0" y="56"/>
                    </a:moveTo>
                    <a:cubicBezTo>
                      <a:pt x="16" y="28"/>
                      <a:pt x="32" y="0"/>
                      <a:pt x="48" y="8"/>
                    </a:cubicBezTo>
                    <a:cubicBezTo>
                      <a:pt x="64" y="16"/>
                      <a:pt x="80" y="96"/>
                      <a:pt x="96" y="104"/>
                    </a:cubicBezTo>
                    <a:cubicBezTo>
                      <a:pt x="112" y="112"/>
                      <a:pt x="128" y="84"/>
                      <a:pt x="144" y="56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0" name="Line 1228"/>
              <p:cNvSpPr>
                <a:spLocks noChangeAspect="1" noChangeShapeType="1"/>
              </p:cNvSpPr>
              <p:nvPr/>
            </p:nvSpPr>
            <p:spPr bwMode="auto">
              <a:xfrm flipV="1">
                <a:off x="5162" y="866"/>
                <a:ext cx="11" cy="1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1229"/>
              <p:cNvSpPr>
                <a:spLocks noChangeAspect="1" noChangeShapeType="1"/>
              </p:cNvSpPr>
              <p:nvPr/>
            </p:nvSpPr>
            <p:spPr bwMode="auto">
              <a:xfrm flipV="1">
                <a:off x="5163" y="925"/>
                <a:ext cx="11" cy="1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" name="Group 1230"/>
          <p:cNvGrpSpPr>
            <a:grpSpLocks/>
          </p:cNvGrpSpPr>
          <p:nvPr/>
        </p:nvGrpSpPr>
        <p:grpSpPr bwMode="auto">
          <a:xfrm>
            <a:off x="1235077" y="5433802"/>
            <a:ext cx="304800" cy="568326"/>
            <a:chOff x="5088" y="788"/>
            <a:chExt cx="192" cy="358"/>
          </a:xfrm>
        </p:grpSpPr>
        <p:sp>
          <p:nvSpPr>
            <p:cNvPr id="33" name="Rectangle 1231"/>
            <p:cNvSpPr>
              <a:spLocks noChangeArrowheads="1"/>
            </p:cNvSpPr>
            <p:nvPr/>
          </p:nvSpPr>
          <p:spPr bwMode="auto">
            <a:xfrm>
              <a:off x="5136" y="836"/>
              <a:ext cx="144" cy="233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4" name="Rectangle 1232"/>
            <p:cNvSpPr>
              <a:spLocks noChangeArrowheads="1"/>
            </p:cNvSpPr>
            <p:nvPr/>
          </p:nvSpPr>
          <p:spPr bwMode="auto">
            <a:xfrm>
              <a:off x="5088" y="788"/>
              <a:ext cx="144" cy="233"/>
            </a:xfrm>
            <a:prstGeom prst="rect">
              <a:avLst/>
            </a:prstGeom>
            <a:solidFill>
              <a:srgbClr val="0000CC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grpSp>
          <p:nvGrpSpPr>
            <p:cNvPr id="26" name="Group 1233"/>
            <p:cNvGrpSpPr>
              <a:grpSpLocks/>
            </p:cNvGrpSpPr>
            <p:nvPr/>
          </p:nvGrpSpPr>
          <p:grpSpPr bwMode="auto">
            <a:xfrm>
              <a:off x="5108" y="846"/>
              <a:ext cx="108" cy="300"/>
              <a:chOff x="5112" y="842"/>
              <a:chExt cx="108" cy="300"/>
            </a:xfrm>
          </p:grpSpPr>
          <p:sp>
            <p:nvSpPr>
              <p:cNvPr id="36" name="Freeform 1234"/>
              <p:cNvSpPr>
                <a:spLocks/>
              </p:cNvSpPr>
              <p:nvPr/>
            </p:nvSpPr>
            <p:spPr bwMode="auto">
              <a:xfrm>
                <a:off x="5112" y="842"/>
                <a:ext cx="102" cy="233"/>
              </a:xfrm>
              <a:custGeom>
                <a:avLst/>
                <a:gdLst>
                  <a:gd name="T0" fmla="*/ 0 w 144"/>
                  <a:gd name="T1" fmla="*/ 10 h 112"/>
                  <a:gd name="T2" fmla="*/ 24 w 144"/>
                  <a:gd name="T3" fmla="*/ 1 h 112"/>
                  <a:gd name="T4" fmla="*/ 48 w 144"/>
                  <a:gd name="T5" fmla="*/ 18 h 112"/>
                  <a:gd name="T6" fmla="*/ 72 w 144"/>
                  <a:gd name="T7" fmla="*/ 1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12"/>
                  <a:gd name="T14" fmla="*/ 144 w 14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12">
                    <a:moveTo>
                      <a:pt x="0" y="56"/>
                    </a:moveTo>
                    <a:cubicBezTo>
                      <a:pt x="16" y="28"/>
                      <a:pt x="32" y="0"/>
                      <a:pt x="48" y="8"/>
                    </a:cubicBezTo>
                    <a:cubicBezTo>
                      <a:pt x="64" y="16"/>
                      <a:pt x="80" y="96"/>
                      <a:pt x="96" y="104"/>
                    </a:cubicBezTo>
                    <a:cubicBezTo>
                      <a:pt x="112" y="112"/>
                      <a:pt x="128" y="84"/>
                      <a:pt x="144" y="56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" name="Freeform 1235"/>
              <p:cNvSpPr>
                <a:spLocks/>
              </p:cNvSpPr>
              <p:nvPr/>
            </p:nvSpPr>
            <p:spPr bwMode="auto">
              <a:xfrm>
                <a:off x="5118" y="909"/>
                <a:ext cx="102" cy="233"/>
              </a:xfrm>
              <a:custGeom>
                <a:avLst/>
                <a:gdLst>
                  <a:gd name="T0" fmla="*/ 0 w 144"/>
                  <a:gd name="T1" fmla="*/ 10 h 112"/>
                  <a:gd name="T2" fmla="*/ 24 w 144"/>
                  <a:gd name="T3" fmla="*/ 1 h 112"/>
                  <a:gd name="T4" fmla="*/ 48 w 144"/>
                  <a:gd name="T5" fmla="*/ 18 h 112"/>
                  <a:gd name="T6" fmla="*/ 72 w 144"/>
                  <a:gd name="T7" fmla="*/ 1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12"/>
                  <a:gd name="T14" fmla="*/ 144 w 14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12">
                    <a:moveTo>
                      <a:pt x="0" y="56"/>
                    </a:moveTo>
                    <a:cubicBezTo>
                      <a:pt x="16" y="28"/>
                      <a:pt x="32" y="0"/>
                      <a:pt x="48" y="8"/>
                    </a:cubicBezTo>
                    <a:cubicBezTo>
                      <a:pt x="64" y="16"/>
                      <a:pt x="80" y="96"/>
                      <a:pt x="96" y="104"/>
                    </a:cubicBezTo>
                    <a:cubicBezTo>
                      <a:pt x="112" y="112"/>
                      <a:pt x="128" y="84"/>
                      <a:pt x="144" y="56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8" name="Freeform 1236"/>
              <p:cNvSpPr>
                <a:spLocks/>
              </p:cNvSpPr>
              <p:nvPr/>
            </p:nvSpPr>
            <p:spPr bwMode="auto">
              <a:xfrm>
                <a:off x="5118" y="879"/>
                <a:ext cx="102" cy="233"/>
              </a:xfrm>
              <a:custGeom>
                <a:avLst/>
                <a:gdLst>
                  <a:gd name="T0" fmla="*/ 0 w 144"/>
                  <a:gd name="T1" fmla="*/ 10 h 112"/>
                  <a:gd name="T2" fmla="*/ 24 w 144"/>
                  <a:gd name="T3" fmla="*/ 1 h 112"/>
                  <a:gd name="T4" fmla="*/ 48 w 144"/>
                  <a:gd name="T5" fmla="*/ 18 h 112"/>
                  <a:gd name="T6" fmla="*/ 72 w 144"/>
                  <a:gd name="T7" fmla="*/ 1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12"/>
                  <a:gd name="T14" fmla="*/ 144 w 14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12">
                    <a:moveTo>
                      <a:pt x="0" y="56"/>
                    </a:moveTo>
                    <a:cubicBezTo>
                      <a:pt x="16" y="28"/>
                      <a:pt x="32" y="0"/>
                      <a:pt x="48" y="8"/>
                    </a:cubicBezTo>
                    <a:cubicBezTo>
                      <a:pt x="64" y="16"/>
                      <a:pt x="80" y="96"/>
                      <a:pt x="96" y="104"/>
                    </a:cubicBezTo>
                    <a:cubicBezTo>
                      <a:pt x="112" y="112"/>
                      <a:pt x="128" y="84"/>
                      <a:pt x="144" y="56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9" name="Line 1237"/>
              <p:cNvSpPr>
                <a:spLocks noChangeAspect="1" noChangeShapeType="1"/>
              </p:cNvSpPr>
              <p:nvPr/>
            </p:nvSpPr>
            <p:spPr bwMode="auto">
              <a:xfrm flipV="1">
                <a:off x="5162" y="866"/>
                <a:ext cx="11" cy="1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Line 1238"/>
              <p:cNvSpPr>
                <a:spLocks noChangeAspect="1" noChangeShapeType="1"/>
              </p:cNvSpPr>
              <p:nvPr/>
            </p:nvSpPr>
            <p:spPr bwMode="auto">
              <a:xfrm flipV="1">
                <a:off x="5163" y="925"/>
                <a:ext cx="11" cy="1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1" name="Line 1242"/>
          <p:cNvSpPr>
            <a:spLocks noChangeShapeType="1"/>
          </p:cNvSpPr>
          <p:nvPr/>
        </p:nvSpPr>
        <p:spPr bwMode="auto">
          <a:xfrm flipH="1">
            <a:off x="933452" y="5638586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1243"/>
          <p:cNvSpPr>
            <a:spLocks noChangeShapeType="1"/>
          </p:cNvSpPr>
          <p:nvPr/>
        </p:nvSpPr>
        <p:spPr bwMode="auto">
          <a:xfrm flipH="1">
            <a:off x="928690" y="5024224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" name="Line 1245"/>
          <p:cNvSpPr>
            <a:spLocks noChangeShapeType="1"/>
          </p:cNvSpPr>
          <p:nvPr/>
        </p:nvSpPr>
        <p:spPr bwMode="auto">
          <a:xfrm flipH="1">
            <a:off x="1452565" y="5024224"/>
            <a:ext cx="261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1248"/>
          <p:cNvSpPr>
            <a:spLocks noChangeShapeType="1"/>
          </p:cNvSpPr>
          <p:nvPr/>
        </p:nvSpPr>
        <p:spPr bwMode="auto">
          <a:xfrm flipH="1">
            <a:off x="1455740" y="5638586"/>
            <a:ext cx="261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none" w="sm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2" name="Group 1263"/>
          <p:cNvGrpSpPr>
            <a:grpSpLocks/>
          </p:cNvGrpSpPr>
          <p:nvPr/>
        </p:nvGrpSpPr>
        <p:grpSpPr bwMode="auto">
          <a:xfrm flipH="1">
            <a:off x="669927" y="4543212"/>
            <a:ext cx="381000" cy="733425"/>
            <a:chOff x="5280" y="609"/>
            <a:chExt cx="240" cy="462"/>
          </a:xfrm>
        </p:grpSpPr>
        <p:sp>
          <p:nvSpPr>
            <p:cNvPr id="46" name="Line 1264"/>
            <p:cNvSpPr>
              <a:spLocks noChangeShapeType="1"/>
            </p:cNvSpPr>
            <p:nvPr/>
          </p:nvSpPr>
          <p:spPr bwMode="auto">
            <a:xfrm>
              <a:off x="5280" y="91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Line 1265"/>
            <p:cNvSpPr>
              <a:spLocks noChangeShapeType="1"/>
            </p:cNvSpPr>
            <p:nvPr/>
          </p:nvSpPr>
          <p:spPr bwMode="auto">
            <a:xfrm flipV="1">
              <a:off x="5472" y="86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8" name="AutoShape 1266"/>
            <p:cNvSpPr>
              <a:spLocks noChangeArrowheads="1"/>
            </p:cNvSpPr>
            <p:nvPr/>
          </p:nvSpPr>
          <p:spPr bwMode="auto">
            <a:xfrm flipV="1">
              <a:off x="5289" y="609"/>
              <a:ext cx="231" cy="46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35" name="Group 1267"/>
          <p:cNvGrpSpPr>
            <a:grpSpLocks/>
          </p:cNvGrpSpPr>
          <p:nvPr/>
        </p:nvGrpSpPr>
        <p:grpSpPr bwMode="auto">
          <a:xfrm flipH="1">
            <a:off x="660402" y="5157574"/>
            <a:ext cx="381000" cy="733425"/>
            <a:chOff x="5280" y="609"/>
            <a:chExt cx="240" cy="462"/>
          </a:xfrm>
        </p:grpSpPr>
        <p:sp>
          <p:nvSpPr>
            <p:cNvPr id="50" name="Line 1268"/>
            <p:cNvSpPr>
              <a:spLocks noChangeShapeType="1"/>
            </p:cNvSpPr>
            <p:nvPr/>
          </p:nvSpPr>
          <p:spPr bwMode="auto">
            <a:xfrm>
              <a:off x="5280" y="91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" name="Line 1269"/>
            <p:cNvSpPr>
              <a:spLocks noChangeShapeType="1"/>
            </p:cNvSpPr>
            <p:nvPr/>
          </p:nvSpPr>
          <p:spPr bwMode="auto">
            <a:xfrm flipV="1">
              <a:off x="5472" y="86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2" name="AutoShape 1270"/>
            <p:cNvSpPr>
              <a:spLocks noChangeArrowheads="1"/>
            </p:cNvSpPr>
            <p:nvPr/>
          </p:nvSpPr>
          <p:spPr bwMode="auto">
            <a:xfrm flipV="1">
              <a:off x="5289" y="609"/>
              <a:ext cx="231" cy="46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53" name="Line 1299"/>
          <p:cNvSpPr>
            <a:spLocks noChangeShapeType="1"/>
          </p:cNvSpPr>
          <p:nvPr/>
        </p:nvSpPr>
        <p:spPr bwMode="auto">
          <a:xfrm flipH="1" flipV="1">
            <a:off x="2882902" y="5024224"/>
            <a:ext cx="328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1251"/>
          <p:cNvSpPr>
            <a:spLocks noChangeArrowheads="1"/>
          </p:cNvSpPr>
          <p:nvPr/>
        </p:nvSpPr>
        <p:spPr bwMode="auto">
          <a:xfrm>
            <a:off x="3162302" y="5180870"/>
            <a:ext cx="2538413" cy="369332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6" name="Rectangle 1252"/>
          <p:cNvSpPr>
            <a:spLocks noChangeArrowheads="1"/>
          </p:cNvSpPr>
          <p:nvPr/>
        </p:nvSpPr>
        <p:spPr bwMode="auto">
          <a:xfrm>
            <a:off x="5805490" y="5185633"/>
            <a:ext cx="184731" cy="369332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45" name="Group 1253"/>
          <p:cNvGrpSpPr>
            <a:grpSpLocks/>
          </p:cNvGrpSpPr>
          <p:nvPr/>
        </p:nvGrpSpPr>
        <p:grpSpPr bwMode="auto">
          <a:xfrm>
            <a:off x="3187706" y="4865478"/>
            <a:ext cx="547688" cy="436563"/>
            <a:chOff x="2293" y="2655"/>
            <a:chExt cx="345" cy="275"/>
          </a:xfrm>
        </p:grpSpPr>
        <p:sp>
          <p:nvSpPr>
            <p:cNvPr id="104" name="Rectangle 1254"/>
            <p:cNvSpPr>
              <a:spLocks noChangeArrowheads="1"/>
            </p:cNvSpPr>
            <p:nvPr/>
          </p:nvSpPr>
          <p:spPr bwMode="auto">
            <a:xfrm flipH="1">
              <a:off x="2350" y="2697"/>
              <a:ext cx="288" cy="233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05" name="Rectangle 1255"/>
            <p:cNvSpPr>
              <a:spLocks noChangeArrowheads="1"/>
            </p:cNvSpPr>
            <p:nvPr/>
          </p:nvSpPr>
          <p:spPr bwMode="auto">
            <a:xfrm flipH="1">
              <a:off x="2307" y="2655"/>
              <a:ext cx="288" cy="233"/>
            </a:xfrm>
            <a:prstGeom prst="rect">
              <a:avLst/>
            </a:prstGeom>
            <a:solidFill>
              <a:srgbClr val="0000CC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06" name="Text Box 1256"/>
            <p:cNvSpPr txBox="1">
              <a:spLocks noChangeArrowheads="1"/>
            </p:cNvSpPr>
            <p:nvPr/>
          </p:nvSpPr>
          <p:spPr bwMode="auto">
            <a:xfrm flipH="1">
              <a:off x="2293" y="2683"/>
              <a:ext cx="325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Book Antiqua" pitchFamily="18" charset="0"/>
                </a:rPr>
                <a:t>IFFT</a:t>
              </a:r>
            </a:p>
          </p:txBody>
        </p:sp>
      </p:grpSp>
      <p:grpSp>
        <p:nvGrpSpPr>
          <p:cNvPr id="49" name="Group 1257"/>
          <p:cNvGrpSpPr>
            <a:grpSpLocks/>
          </p:cNvGrpSpPr>
          <p:nvPr/>
        </p:nvGrpSpPr>
        <p:grpSpPr bwMode="auto">
          <a:xfrm>
            <a:off x="3219452" y="5436978"/>
            <a:ext cx="525463" cy="436563"/>
            <a:chOff x="2307" y="2655"/>
            <a:chExt cx="331" cy="275"/>
          </a:xfrm>
        </p:grpSpPr>
        <p:sp>
          <p:nvSpPr>
            <p:cNvPr id="101" name="Rectangle 1258"/>
            <p:cNvSpPr>
              <a:spLocks noChangeArrowheads="1"/>
            </p:cNvSpPr>
            <p:nvPr/>
          </p:nvSpPr>
          <p:spPr bwMode="auto">
            <a:xfrm flipH="1">
              <a:off x="2350" y="2697"/>
              <a:ext cx="288" cy="233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02" name="Rectangle 1259"/>
            <p:cNvSpPr>
              <a:spLocks noChangeArrowheads="1"/>
            </p:cNvSpPr>
            <p:nvPr/>
          </p:nvSpPr>
          <p:spPr bwMode="auto">
            <a:xfrm flipH="1">
              <a:off x="2307" y="2655"/>
              <a:ext cx="288" cy="233"/>
            </a:xfrm>
            <a:prstGeom prst="rect">
              <a:avLst/>
            </a:prstGeom>
            <a:solidFill>
              <a:srgbClr val="0000CC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03" name="Text Box 1260"/>
            <p:cNvSpPr txBox="1">
              <a:spLocks noChangeArrowheads="1"/>
            </p:cNvSpPr>
            <p:nvPr/>
          </p:nvSpPr>
          <p:spPr bwMode="auto">
            <a:xfrm flipH="1">
              <a:off x="2309" y="2683"/>
              <a:ext cx="293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Book Antiqua" pitchFamily="18" charset="0"/>
                </a:rPr>
                <a:t>FFT</a:t>
              </a:r>
            </a:p>
          </p:txBody>
        </p:sp>
      </p:grpSp>
      <p:grpSp>
        <p:nvGrpSpPr>
          <p:cNvPr id="54" name="Group 1296"/>
          <p:cNvGrpSpPr>
            <a:grpSpLocks/>
          </p:cNvGrpSpPr>
          <p:nvPr/>
        </p:nvGrpSpPr>
        <p:grpSpPr bwMode="auto">
          <a:xfrm>
            <a:off x="4840290" y="4870241"/>
            <a:ext cx="804863" cy="469901"/>
            <a:chOff x="3268" y="2793"/>
            <a:chExt cx="507" cy="296"/>
          </a:xfrm>
        </p:grpSpPr>
        <p:sp>
          <p:nvSpPr>
            <p:cNvPr id="98" name="Rectangle 1272"/>
            <p:cNvSpPr>
              <a:spLocks noChangeArrowheads="1"/>
            </p:cNvSpPr>
            <p:nvPr/>
          </p:nvSpPr>
          <p:spPr bwMode="auto">
            <a:xfrm flipH="1">
              <a:off x="3344" y="2856"/>
              <a:ext cx="431" cy="233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99" name="Rectangle 1273"/>
            <p:cNvSpPr>
              <a:spLocks noChangeArrowheads="1"/>
            </p:cNvSpPr>
            <p:nvPr/>
          </p:nvSpPr>
          <p:spPr bwMode="auto">
            <a:xfrm flipH="1">
              <a:off x="3280" y="2793"/>
              <a:ext cx="431" cy="233"/>
            </a:xfrm>
            <a:prstGeom prst="rect">
              <a:avLst/>
            </a:prstGeom>
            <a:solidFill>
              <a:srgbClr val="0000CC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00" name="Text Box 1274"/>
            <p:cNvSpPr txBox="1">
              <a:spLocks noChangeArrowheads="1"/>
            </p:cNvSpPr>
            <p:nvPr/>
          </p:nvSpPr>
          <p:spPr bwMode="auto">
            <a:xfrm flipH="1">
              <a:off x="3268" y="2808"/>
              <a:ext cx="469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  <a:latin typeface="Book Antiqua" pitchFamily="18" charset="0"/>
                </a:rPr>
                <a:t>ADAPTIVE</a:t>
              </a:r>
            </a:p>
            <a:p>
              <a:pPr algn="ctr"/>
              <a:r>
                <a:rPr lang="en-US" sz="800" b="1">
                  <a:solidFill>
                    <a:schemeClr val="bg1"/>
                  </a:solidFill>
                  <a:latin typeface="Book Antiqua" pitchFamily="18" charset="0"/>
                </a:rPr>
                <a:t>LOADING</a:t>
              </a:r>
            </a:p>
          </p:txBody>
        </p:sp>
      </p:grpSp>
      <p:grpSp>
        <p:nvGrpSpPr>
          <p:cNvPr id="57" name="Group 1295"/>
          <p:cNvGrpSpPr>
            <a:grpSpLocks/>
          </p:cNvGrpSpPr>
          <p:nvPr/>
        </p:nvGrpSpPr>
        <p:grpSpPr bwMode="auto">
          <a:xfrm>
            <a:off x="4643440" y="5470316"/>
            <a:ext cx="1006475" cy="469901"/>
            <a:chOff x="3184" y="3169"/>
            <a:chExt cx="634" cy="296"/>
          </a:xfrm>
        </p:grpSpPr>
        <p:sp>
          <p:nvSpPr>
            <p:cNvPr id="95" name="Rectangle 1284"/>
            <p:cNvSpPr>
              <a:spLocks noChangeArrowheads="1"/>
            </p:cNvSpPr>
            <p:nvPr/>
          </p:nvSpPr>
          <p:spPr bwMode="auto">
            <a:xfrm flipH="1">
              <a:off x="3307" y="3232"/>
              <a:ext cx="511" cy="233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96" name="Rectangle 1285"/>
            <p:cNvSpPr>
              <a:spLocks noChangeArrowheads="1"/>
            </p:cNvSpPr>
            <p:nvPr/>
          </p:nvSpPr>
          <p:spPr bwMode="auto">
            <a:xfrm flipH="1">
              <a:off x="3231" y="3169"/>
              <a:ext cx="511" cy="233"/>
            </a:xfrm>
            <a:prstGeom prst="rect">
              <a:avLst/>
            </a:prstGeom>
            <a:solidFill>
              <a:srgbClr val="0000CC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97" name="Text Box 1286"/>
            <p:cNvSpPr txBox="1">
              <a:spLocks noChangeArrowheads="1"/>
            </p:cNvSpPr>
            <p:nvPr/>
          </p:nvSpPr>
          <p:spPr bwMode="auto">
            <a:xfrm flipH="1">
              <a:off x="3184" y="3173"/>
              <a:ext cx="625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  <a:latin typeface="Book Antiqua" pitchFamily="18" charset="0"/>
                </a:rPr>
                <a:t>INTERFERENCE</a:t>
              </a:r>
            </a:p>
            <a:p>
              <a:pPr algn="ctr"/>
              <a:r>
                <a:rPr lang="en-US" sz="800" b="1">
                  <a:solidFill>
                    <a:schemeClr val="bg1"/>
                  </a:solidFill>
                  <a:latin typeface="Book Antiqua" pitchFamily="18" charset="0"/>
                </a:rPr>
                <a:t>MEAS/CANCEL</a:t>
              </a:r>
            </a:p>
          </p:txBody>
        </p:sp>
      </p:grpSp>
      <p:sp>
        <p:nvSpPr>
          <p:cNvPr id="62" name="Rectangle 1288"/>
          <p:cNvSpPr>
            <a:spLocks noChangeArrowheads="1"/>
          </p:cNvSpPr>
          <p:nvPr/>
        </p:nvSpPr>
        <p:spPr bwMode="auto">
          <a:xfrm flipH="1">
            <a:off x="3995740" y="4985608"/>
            <a:ext cx="681038" cy="369332"/>
          </a:xfrm>
          <a:prstGeom prst="rect">
            <a:avLst/>
          </a:prstGeom>
          <a:solidFill>
            <a:srgbClr val="808080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3" name="Rectangle 1289"/>
          <p:cNvSpPr>
            <a:spLocks noChangeArrowheads="1"/>
          </p:cNvSpPr>
          <p:nvPr/>
        </p:nvSpPr>
        <p:spPr bwMode="auto">
          <a:xfrm flipH="1">
            <a:off x="3894140" y="4885595"/>
            <a:ext cx="681038" cy="369332"/>
          </a:xfrm>
          <a:prstGeom prst="rect">
            <a:avLst/>
          </a:prstGeom>
          <a:solidFill>
            <a:srgbClr val="0000CC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4" name="Text Box 1290"/>
          <p:cNvSpPr txBox="1">
            <a:spLocks noChangeArrowheads="1"/>
          </p:cNvSpPr>
          <p:nvPr/>
        </p:nvSpPr>
        <p:spPr bwMode="auto">
          <a:xfrm flipH="1">
            <a:off x="3815929" y="4909924"/>
            <a:ext cx="8755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Book Antiqua" pitchFamily="18" charset="0"/>
              </a:rPr>
              <a:t>MAE/</a:t>
            </a:r>
          </a:p>
          <a:p>
            <a:pPr algn="ctr"/>
            <a:r>
              <a:rPr lang="en-US" sz="800" b="1">
                <a:solidFill>
                  <a:schemeClr val="bg1"/>
                </a:solidFill>
                <a:latin typeface="Book Antiqua" pitchFamily="18" charset="0"/>
              </a:rPr>
              <a:t>POWER CTRL</a:t>
            </a:r>
          </a:p>
        </p:txBody>
      </p:sp>
      <p:sp>
        <p:nvSpPr>
          <p:cNvPr id="65" name="Rectangle 1292"/>
          <p:cNvSpPr>
            <a:spLocks noChangeArrowheads="1"/>
          </p:cNvSpPr>
          <p:nvPr/>
        </p:nvSpPr>
        <p:spPr bwMode="auto">
          <a:xfrm flipH="1">
            <a:off x="3965577" y="5579333"/>
            <a:ext cx="684213" cy="369332"/>
          </a:xfrm>
          <a:prstGeom prst="rect">
            <a:avLst/>
          </a:prstGeom>
          <a:solidFill>
            <a:srgbClr val="808080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6" name="Rectangle 1293"/>
          <p:cNvSpPr>
            <a:spLocks noChangeArrowheads="1"/>
          </p:cNvSpPr>
          <p:nvPr/>
        </p:nvSpPr>
        <p:spPr bwMode="auto">
          <a:xfrm flipH="1">
            <a:off x="3863977" y="5479320"/>
            <a:ext cx="684213" cy="369332"/>
          </a:xfrm>
          <a:prstGeom prst="rect">
            <a:avLst/>
          </a:prstGeom>
          <a:solidFill>
            <a:srgbClr val="0000CC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7" name="Text Box 1294"/>
          <p:cNvSpPr txBox="1">
            <a:spLocks noChangeArrowheads="1"/>
          </p:cNvSpPr>
          <p:nvPr/>
        </p:nvSpPr>
        <p:spPr bwMode="auto">
          <a:xfrm flipH="1">
            <a:off x="3855582" y="5503649"/>
            <a:ext cx="71846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Book Antiqua" pitchFamily="18" charset="0"/>
              </a:rPr>
              <a:t>CHANNEL</a:t>
            </a:r>
          </a:p>
          <a:p>
            <a:pPr algn="ctr"/>
            <a:r>
              <a:rPr lang="en-US" sz="800" b="1">
                <a:solidFill>
                  <a:schemeClr val="bg1"/>
                </a:solidFill>
                <a:latin typeface="Book Antiqua" pitchFamily="18" charset="0"/>
              </a:rPr>
              <a:t>SEL/EST</a:t>
            </a:r>
          </a:p>
        </p:txBody>
      </p:sp>
      <p:sp>
        <p:nvSpPr>
          <p:cNvPr id="68" name="Line 1298"/>
          <p:cNvSpPr>
            <a:spLocks noChangeShapeType="1"/>
          </p:cNvSpPr>
          <p:nvPr/>
        </p:nvSpPr>
        <p:spPr bwMode="auto">
          <a:xfrm flipH="1" flipV="1">
            <a:off x="3673477" y="5633824"/>
            <a:ext cx="19050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none" w="sm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" name="Line 1300"/>
          <p:cNvSpPr>
            <a:spLocks noChangeShapeType="1"/>
          </p:cNvSpPr>
          <p:nvPr/>
        </p:nvSpPr>
        <p:spPr bwMode="auto">
          <a:xfrm flipH="1">
            <a:off x="3663952" y="5024224"/>
            <a:ext cx="242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" name="Line 1301"/>
          <p:cNvSpPr>
            <a:spLocks noChangeShapeType="1"/>
          </p:cNvSpPr>
          <p:nvPr/>
        </p:nvSpPr>
        <p:spPr bwMode="auto">
          <a:xfrm flipH="1">
            <a:off x="4556127" y="5024224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" name="Line 1303"/>
          <p:cNvSpPr>
            <a:spLocks noChangeShapeType="1"/>
          </p:cNvSpPr>
          <p:nvPr/>
        </p:nvSpPr>
        <p:spPr bwMode="auto">
          <a:xfrm flipH="1">
            <a:off x="4538665" y="5629061"/>
            <a:ext cx="1809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none" w="sm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8" name="Group 1304"/>
          <p:cNvGrpSpPr>
            <a:grpSpLocks/>
          </p:cNvGrpSpPr>
          <p:nvPr/>
        </p:nvGrpSpPr>
        <p:grpSpPr bwMode="auto">
          <a:xfrm>
            <a:off x="5919793" y="4867066"/>
            <a:ext cx="833438" cy="469901"/>
            <a:chOff x="3250" y="2793"/>
            <a:chExt cx="525" cy="296"/>
          </a:xfrm>
        </p:grpSpPr>
        <p:sp>
          <p:nvSpPr>
            <p:cNvPr id="92" name="Rectangle 1305"/>
            <p:cNvSpPr>
              <a:spLocks noChangeArrowheads="1"/>
            </p:cNvSpPr>
            <p:nvPr/>
          </p:nvSpPr>
          <p:spPr bwMode="auto">
            <a:xfrm flipH="1">
              <a:off x="3344" y="2856"/>
              <a:ext cx="431" cy="233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93" name="Rectangle 1306"/>
            <p:cNvSpPr>
              <a:spLocks noChangeArrowheads="1"/>
            </p:cNvSpPr>
            <p:nvPr/>
          </p:nvSpPr>
          <p:spPr bwMode="auto">
            <a:xfrm flipH="1">
              <a:off x="3280" y="2793"/>
              <a:ext cx="431" cy="233"/>
            </a:xfrm>
            <a:prstGeom prst="rect">
              <a:avLst/>
            </a:prstGeom>
            <a:solidFill>
              <a:srgbClr val="0000CC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94" name="Text Box 1307"/>
            <p:cNvSpPr txBox="1">
              <a:spLocks noChangeArrowheads="1"/>
            </p:cNvSpPr>
            <p:nvPr/>
          </p:nvSpPr>
          <p:spPr bwMode="auto">
            <a:xfrm flipH="1">
              <a:off x="3250" y="2808"/>
              <a:ext cx="513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  <a:latin typeface="Book Antiqua" pitchFamily="18" charset="0"/>
                </a:rPr>
                <a:t>TIME, FREQ,</a:t>
              </a:r>
            </a:p>
            <a:p>
              <a:pPr algn="ctr"/>
              <a:r>
                <a:rPr lang="en-US" sz="800" b="1">
                  <a:solidFill>
                    <a:schemeClr val="bg1"/>
                  </a:solidFill>
                  <a:latin typeface="Book Antiqua" pitchFamily="18" charset="0"/>
                </a:rPr>
                <a:t>SPACE SEL </a:t>
              </a:r>
            </a:p>
          </p:txBody>
        </p:sp>
      </p:grpSp>
      <p:grpSp>
        <p:nvGrpSpPr>
          <p:cNvPr id="59" name="Group 1308"/>
          <p:cNvGrpSpPr>
            <a:grpSpLocks/>
          </p:cNvGrpSpPr>
          <p:nvPr/>
        </p:nvGrpSpPr>
        <p:grpSpPr bwMode="auto">
          <a:xfrm>
            <a:off x="5872091" y="5481429"/>
            <a:ext cx="1022424" cy="469901"/>
            <a:chOff x="3235" y="2793"/>
            <a:chExt cx="540" cy="296"/>
          </a:xfrm>
        </p:grpSpPr>
        <p:sp>
          <p:nvSpPr>
            <p:cNvPr id="89" name="Rectangle 1309"/>
            <p:cNvSpPr>
              <a:spLocks noChangeArrowheads="1"/>
            </p:cNvSpPr>
            <p:nvPr/>
          </p:nvSpPr>
          <p:spPr bwMode="auto">
            <a:xfrm flipH="1">
              <a:off x="3344" y="2856"/>
              <a:ext cx="431" cy="233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90" name="Rectangle 1310"/>
            <p:cNvSpPr>
              <a:spLocks noChangeArrowheads="1"/>
            </p:cNvSpPr>
            <p:nvPr/>
          </p:nvSpPr>
          <p:spPr bwMode="auto">
            <a:xfrm flipH="1">
              <a:off x="3280" y="2793"/>
              <a:ext cx="431" cy="233"/>
            </a:xfrm>
            <a:prstGeom prst="rect">
              <a:avLst/>
            </a:prstGeom>
            <a:solidFill>
              <a:srgbClr val="0000CC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91" name="Text Box 1311"/>
            <p:cNvSpPr txBox="1">
              <a:spLocks noChangeArrowheads="1"/>
            </p:cNvSpPr>
            <p:nvPr/>
          </p:nvSpPr>
          <p:spPr bwMode="auto">
            <a:xfrm flipH="1">
              <a:off x="3235" y="2808"/>
              <a:ext cx="536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  <a:latin typeface="Book Antiqua" pitchFamily="18" charset="0"/>
                </a:rPr>
                <a:t>LEARN </a:t>
              </a:r>
            </a:p>
            <a:p>
              <a:pPr algn="ctr"/>
              <a:r>
                <a:rPr lang="en-US" sz="800" b="1">
                  <a:solidFill>
                    <a:schemeClr val="bg1"/>
                  </a:solidFill>
                  <a:latin typeface="Book Antiqua" pitchFamily="18" charset="0"/>
                </a:rPr>
                <a:t>ENVIRONMENT</a:t>
              </a:r>
            </a:p>
          </p:txBody>
        </p:sp>
      </p:grpSp>
      <p:grpSp>
        <p:nvGrpSpPr>
          <p:cNvPr id="60" name="Group 1312"/>
          <p:cNvGrpSpPr>
            <a:grpSpLocks/>
          </p:cNvGrpSpPr>
          <p:nvPr/>
        </p:nvGrpSpPr>
        <p:grpSpPr bwMode="auto">
          <a:xfrm>
            <a:off x="7077077" y="4876591"/>
            <a:ext cx="785813" cy="469901"/>
            <a:chOff x="3280" y="2793"/>
            <a:chExt cx="495" cy="296"/>
          </a:xfrm>
        </p:grpSpPr>
        <p:sp>
          <p:nvSpPr>
            <p:cNvPr id="86" name="Rectangle 1313"/>
            <p:cNvSpPr>
              <a:spLocks noChangeArrowheads="1"/>
            </p:cNvSpPr>
            <p:nvPr/>
          </p:nvSpPr>
          <p:spPr bwMode="auto">
            <a:xfrm flipH="1">
              <a:off x="3344" y="2856"/>
              <a:ext cx="431" cy="233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87" name="Rectangle 1314"/>
            <p:cNvSpPr>
              <a:spLocks noChangeArrowheads="1"/>
            </p:cNvSpPr>
            <p:nvPr/>
          </p:nvSpPr>
          <p:spPr bwMode="auto">
            <a:xfrm flipH="1">
              <a:off x="3280" y="2793"/>
              <a:ext cx="431" cy="233"/>
            </a:xfrm>
            <a:prstGeom prst="rect">
              <a:avLst/>
            </a:prstGeom>
            <a:solidFill>
              <a:srgbClr val="0000CC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88" name="Text Box 1315"/>
            <p:cNvSpPr txBox="1">
              <a:spLocks noChangeArrowheads="1"/>
            </p:cNvSpPr>
            <p:nvPr/>
          </p:nvSpPr>
          <p:spPr bwMode="auto">
            <a:xfrm flipH="1">
              <a:off x="3325" y="2808"/>
              <a:ext cx="356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  <a:latin typeface="Book Antiqua" pitchFamily="18" charset="0"/>
                </a:rPr>
                <a:t>QoS vs.</a:t>
              </a:r>
            </a:p>
            <a:p>
              <a:pPr algn="ctr"/>
              <a:r>
                <a:rPr lang="en-US" sz="800" b="1">
                  <a:solidFill>
                    <a:schemeClr val="bg1"/>
                  </a:solidFill>
                  <a:latin typeface="Book Antiqua" pitchFamily="18" charset="0"/>
                </a:rPr>
                <a:t>RATE</a:t>
              </a:r>
            </a:p>
          </p:txBody>
        </p:sp>
      </p:grpSp>
      <p:grpSp>
        <p:nvGrpSpPr>
          <p:cNvPr id="61" name="Group 1316"/>
          <p:cNvGrpSpPr>
            <a:grpSpLocks/>
          </p:cNvGrpSpPr>
          <p:nvPr/>
        </p:nvGrpSpPr>
        <p:grpSpPr bwMode="auto">
          <a:xfrm>
            <a:off x="7073902" y="5479841"/>
            <a:ext cx="806450" cy="469901"/>
            <a:chOff x="3267" y="2793"/>
            <a:chExt cx="508" cy="296"/>
          </a:xfrm>
        </p:grpSpPr>
        <p:sp>
          <p:nvSpPr>
            <p:cNvPr id="83" name="Rectangle 1317"/>
            <p:cNvSpPr>
              <a:spLocks noChangeArrowheads="1"/>
            </p:cNvSpPr>
            <p:nvPr/>
          </p:nvSpPr>
          <p:spPr bwMode="auto">
            <a:xfrm flipH="1">
              <a:off x="3344" y="2856"/>
              <a:ext cx="431" cy="233"/>
            </a:xfrm>
            <a:prstGeom prst="rect">
              <a:avLst/>
            </a:prstGeom>
            <a:solidFill>
              <a:srgbClr val="808080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84" name="Rectangle 1318"/>
            <p:cNvSpPr>
              <a:spLocks noChangeArrowheads="1"/>
            </p:cNvSpPr>
            <p:nvPr/>
          </p:nvSpPr>
          <p:spPr bwMode="auto">
            <a:xfrm flipH="1">
              <a:off x="3280" y="2793"/>
              <a:ext cx="431" cy="233"/>
            </a:xfrm>
            <a:prstGeom prst="rect">
              <a:avLst/>
            </a:prstGeom>
            <a:solidFill>
              <a:srgbClr val="0000CC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85" name="Text Box 1319"/>
            <p:cNvSpPr txBox="1">
              <a:spLocks noChangeArrowheads="1"/>
            </p:cNvSpPr>
            <p:nvPr/>
          </p:nvSpPr>
          <p:spPr bwMode="auto">
            <a:xfrm flipH="1">
              <a:off x="3267" y="2808"/>
              <a:ext cx="476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  <a:latin typeface="Book Antiqua" pitchFamily="18" charset="0"/>
                </a:rPr>
                <a:t>FEEDBACK</a:t>
              </a:r>
            </a:p>
            <a:p>
              <a:pPr algn="ctr"/>
              <a:r>
                <a:rPr lang="en-US" sz="800" b="1">
                  <a:solidFill>
                    <a:schemeClr val="bg1"/>
                  </a:solidFill>
                  <a:latin typeface="Book Antiqua" pitchFamily="18" charset="0"/>
                </a:rPr>
                <a:t>TO CRs</a:t>
              </a:r>
            </a:p>
          </p:txBody>
        </p:sp>
      </p:grpSp>
      <p:sp>
        <p:nvSpPr>
          <p:cNvPr id="76" name="Line 1320"/>
          <p:cNvSpPr>
            <a:spLocks noChangeShapeType="1"/>
          </p:cNvSpPr>
          <p:nvPr/>
        </p:nvSpPr>
        <p:spPr bwMode="auto">
          <a:xfrm flipH="1">
            <a:off x="5530852" y="5633824"/>
            <a:ext cx="41910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none" w="sm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" name="Line 1321"/>
          <p:cNvSpPr>
            <a:spLocks noChangeShapeType="1"/>
          </p:cNvSpPr>
          <p:nvPr/>
        </p:nvSpPr>
        <p:spPr bwMode="auto">
          <a:xfrm flipH="1">
            <a:off x="5532440" y="5024224"/>
            <a:ext cx="438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" name="Line 1322"/>
          <p:cNvSpPr>
            <a:spLocks noChangeShapeType="1"/>
          </p:cNvSpPr>
          <p:nvPr/>
        </p:nvSpPr>
        <p:spPr bwMode="auto">
          <a:xfrm flipH="1">
            <a:off x="6773865" y="5638586"/>
            <a:ext cx="328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none" w="sm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" name="Line 1323"/>
          <p:cNvSpPr>
            <a:spLocks noChangeShapeType="1"/>
          </p:cNvSpPr>
          <p:nvPr/>
        </p:nvSpPr>
        <p:spPr bwMode="auto">
          <a:xfrm flipH="1">
            <a:off x="6642102" y="5024224"/>
            <a:ext cx="433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" name="Line 1324"/>
          <p:cNvSpPr>
            <a:spLocks noChangeShapeType="1"/>
          </p:cNvSpPr>
          <p:nvPr/>
        </p:nvSpPr>
        <p:spPr bwMode="auto">
          <a:xfrm>
            <a:off x="7778752" y="5638586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" name="Line 1325"/>
          <p:cNvSpPr>
            <a:spLocks noChangeShapeType="1"/>
          </p:cNvSpPr>
          <p:nvPr/>
        </p:nvSpPr>
        <p:spPr bwMode="auto">
          <a:xfrm flipV="1">
            <a:off x="7762877" y="5021049"/>
            <a:ext cx="2746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none" w="sm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" name="Line 1327"/>
          <p:cNvSpPr>
            <a:spLocks noChangeShapeType="1"/>
          </p:cNvSpPr>
          <p:nvPr/>
        </p:nvSpPr>
        <p:spPr bwMode="auto">
          <a:xfrm>
            <a:off x="8032752" y="5016286"/>
            <a:ext cx="7938" cy="631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" name="Rectangle 1329"/>
          <p:cNvSpPr txBox="1">
            <a:spLocks noChangeArrowheads="1"/>
          </p:cNvSpPr>
          <p:nvPr/>
        </p:nvSpPr>
        <p:spPr>
          <a:xfrm>
            <a:off x="304802" y="1669836"/>
            <a:ext cx="2695575" cy="27590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6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Sensing Radio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Wideband antenna, PA and LNA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ADC and DAC should have high sampling rates and moderate resolution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Simultaneous </a:t>
            </a:r>
            <a:r>
              <a:rPr kumimoji="0" lang="en-US" sz="1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Tx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and Rx</a:t>
            </a:r>
            <a:endParaRPr kumimoji="0" lang="en-US" sz="16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Allows MIMO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08" name="Rectangle 1436"/>
          <p:cNvSpPr>
            <a:spLocks noChangeArrowheads="1"/>
          </p:cNvSpPr>
          <p:nvPr/>
        </p:nvSpPr>
        <p:spPr bwMode="auto">
          <a:xfrm>
            <a:off x="2895601" y="1660311"/>
            <a:ext cx="2953869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marL="323850" indent="-323850" defTabSz="865188">
              <a:spcBef>
                <a:spcPct val="20000"/>
              </a:spcBef>
              <a:spcAft>
                <a:spcPct val="20000"/>
              </a:spcAft>
              <a:buSzPct val="100000"/>
              <a:buFont typeface="Wingdings" pitchFamily="2" charset="2"/>
              <a:buChar char="n"/>
            </a:pPr>
            <a:r>
              <a:rPr lang="en-US" sz="2000" dirty="0" smtClean="0">
                <a:solidFill>
                  <a:schemeClr val="accent1"/>
                </a:solidFill>
                <a:cs typeface="Times New Roman" pitchFamily="18" charset="0"/>
              </a:rPr>
              <a:t>Physical Layer</a:t>
            </a:r>
          </a:p>
          <a:p>
            <a:pPr marL="323850" indent="-323850" defTabSz="865188">
              <a:spcBef>
                <a:spcPct val="20000"/>
              </a:spcBef>
              <a:spcAft>
                <a:spcPct val="20000"/>
              </a:spcAft>
              <a:buSzPct val="100000"/>
              <a:buFontTx/>
              <a:buChar char="•"/>
            </a:pPr>
            <a:r>
              <a:rPr lang="en-US" sz="1600" dirty="0" smtClean="0">
                <a:cs typeface="Times New Roman" pitchFamily="18" charset="0"/>
              </a:rPr>
              <a:t>OFDM Transmission</a:t>
            </a:r>
          </a:p>
          <a:p>
            <a:pPr marL="323850" indent="-323850" defTabSz="865188">
              <a:spcBef>
                <a:spcPct val="20000"/>
              </a:spcBef>
              <a:spcAft>
                <a:spcPct val="20000"/>
              </a:spcAft>
              <a:buSzPct val="100000"/>
              <a:buFontTx/>
              <a:buChar char="•"/>
            </a:pPr>
            <a:r>
              <a:rPr lang="en-US" sz="1600" dirty="0" smtClean="0">
                <a:cs typeface="Times New Roman" pitchFamily="18" charset="0"/>
              </a:rPr>
              <a:t>Spectrum monitoring</a:t>
            </a:r>
          </a:p>
          <a:p>
            <a:pPr marL="323850" indent="-323850" defTabSz="865188">
              <a:spcBef>
                <a:spcPct val="20000"/>
              </a:spcBef>
              <a:spcAft>
                <a:spcPct val="20000"/>
              </a:spcAft>
              <a:buSzPct val="100000"/>
              <a:buFontTx/>
              <a:buChar char="•"/>
            </a:pPr>
            <a:r>
              <a:rPr lang="en-US" sz="1600" dirty="0" smtClean="0">
                <a:cs typeface="Times New Roman" pitchFamily="18" charset="0"/>
              </a:rPr>
              <a:t>Frequency selection, modulation and dynamic power control</a:t>
            </a:r>
          </a:p>
          <a:p>
            <a:pPr marL="323850" indent="-323850" defTabSz="865188">
              <a:spcBef>
                <a:spcPct val="20000"/>
              </a:spcBef>
              <a:spcAft>
                <a:spcPct val="20000"/>
              </a:spcAft>
              <a:buSzPct val="100000"/>
              <a:buFontTx/>
              <a:buChar char="•"/>
            </a:pPr>
            <a:r>
              <a:rPr lang="en-US" sz="1600" dirty="0" smtClean="0">
                <a:cs typeface="Times New Roman" pitchFamily="18" charset="0"/>
              </a:rPr>
              <a:t>Non ideal equalization of the analog parts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109" name="Rectangle 1437"/>
          <p:cNvSpPr>
            <a:spLocks noChangeArrowheads="1"/>
          </p:cNvSpPr>
          <p:nvPr/>
        </p:nvSpPr>
        <p:spPr bwMode="auto">
          <a:xfrm>
            <a:off x="5610227" y="1669836"/>
            <a:ext cx="28479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marL="323850" indent="-323850" defTabSz="865188">
              <a:spcBef>
                <a:spcPct val="20000"/>
              </a:spcBef>
              <a:spcAft>
                <a:spcPct val="20000"/>
              </a:spcAft>
              <a:buSzPct val="100000"/>
              <a:buFont typeface="Wingdings" pitchFamily="2" charset="2"/>
              <a:buChar char="n"/>
            </a:pPr>
            <a:r>
              <a:rPr lang="en-US" sz="2000" dirty="0" smtClean="0">
                <a:solidFill>
                  <a:schemeClr val="accent1"/>
                </a:solidFill>
                <a:cs typeface="Times New Roman" pitchFamily="18" charset="0"/>
              </a:rPr>
              <a:t>MAC Layer</a:t>
            </a:r>
          </a:p>
          <a:p>
            <a:pPr marL="323850" indent="-323850" defTabSz="865188">
              <a:spcBef>
                <a:spcPct val="20000"/>
              </a:spcBef>
              <a:spcAft>
                <a:spcPct val="20000"/>
              </a:spcAft>
              <a:buSzPct val="100000"/>
              <a:buFontTx/>
              <a:buChar char="•"/>
            </a:pPr>
            <a:r>
              <a:rPr lang="en-US" sz="1600" dirty="0" smtClean="0">
                <a:cs typeface="Times New Roman" pitchFamily="18" charset="0"/>
              </a:rPr>
              <a:t>Optimize the transmission parameters</a:t>
            </a:r>
          </a:p>
          <a:p>
            <a:pPr marL="323850" indent="-323850" defTabSz="865188">
              <a:spcBef>
                <a:spcPct val="20000"/>
              </a:spcBef>
              <a:spcAft>
                <a:spcPct val="20000"/>
              </a:spcAft>
              <a:buSzPct val="100000"/>
              <a:buFontTx/>
              <a:buChar char="•"/>
            </a:pPr>
            <a:r>
              <a:rPr lang="en-US" sz="1600" dirty="0" smtClean="0">
                <a:cs typeface="Times New Roman" pitchFamily="18" charset="0"/>
              </a:rPr>
              <a:t>Adaptive change of the transmission rates</a:t>
            </a:r>
          </a:p>
          <a:p>
            <a:pPr marL="323850" indent="-323850" defTabSz="865188">
              <a:spcBef>
                <a:spcPct val="20000"/>
              </a:spcBef>
              <a:spcAft>
                <a:spcPct val="20000"/>
              </a:spcAft>
              <a:buSzPct val="100000"/>
              <a:buFontTx/>
              <a:buChar char="•"/>
            </a:pPr>
            <a:r>
              <a:rPr lang="en-US" sz="1600" dirty="0" smtClean="0">
                <a:cs typeface="Times New Roman" pitchFamily="18" charset="0"/>
              </a:rPr>
              <a:t>Negotiate resources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110" name="Text Box 1438"/>
          <p:cNvSpPr txBox="1">
            <a:spLocks noChangeArrowheads="1"/>
          </p:cNvSpPr>
          <p:nvPr/>
        </p:nvSpPr>
        <p:spPr bwMode="auto">
          <a:xfrm>
            <a:off x="942977" y="6270411"/>
            <a:ext cx="212407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cs typeface="Times New Roman" pitchFamily="18" charset="0"/>
              </a:rPr>
              <a:t>RF/Analog Front-end</a:t>
            </a:r>
          </a:p>
        </p:txBody>
      </p:sp>
      <p:sp>
        <p:nvSpPr>
          <p:cNvPr id="111" name="Text Box 1439"/>
          <p:cNvSpPr txBox="1">
            <a:spLocks noChangeArrowheads="1"/>
          </p:cNvSpPr>
          <p:nvPr/>
        </p:nvSpPr>
        <p:spPr bwMode="auto">
          <a:xfrm>
            <a:off x="3238502" y="6270411"/>
            <a:ext cx="24384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cs typeface="Times New Roman" pitchFamily="18" charset="0"/>
              </a:rPr>
              <a:t>Digital Baseband</a:t>
            </a:r>
          </a:p>
        </p:txBody>
      </p:sp>
      <p:sp>
        <p:nvSpPr>
          <p:cNvPr id="112" name="Text Box 1441"/>
          <p:cNvSpPr txBox="1">
            <a:spLocks noChangeArrowheads="1"/>
          </p:cNvSpPr>
          <p:nvPr/>
        </p:nvSpPr>
        <p:spPr bwMode="auto">
          <a:xfrm>
            <a:off x="6105527" y="6270411"/>
            <a:ext cx="203835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cs typeface="Times New Roman" pitchFamily="18" charset="0"/>
              </a:rPr>
              <a:t>MAC Layer</a:t>
            </a:r>
          </a:p>
        </p:txBody>
      </p:sp>
      <p:sp>
        <p:nvSpPr>
          <p:cNvPr id="113" name="Line 1297"/>
          <p:cNvSpPr>
            <a:spLocks noChangeShapeType="1"/>
          </p:cNvSpPr>
          <p:nvPr/>
        </p:nvSpPr>
        <p:spPr bwMode="auto">
          <a:xfrm flipH="1">
            <a:off x="2865440" y="5635411"/>
            <a:ext cx="36353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none" w="sm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Cognitive Radio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337485" y="1733574"/>
            <a:ext cx="79727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5300" indent="-495300"/>
            <a:r>
              <a:rPr lang="en-US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Software Defined Radio</a:t>
            </a:r>
          </a:p>
          <a:p>
            <a:pPr marL="952500" lvl="1" indent="-495300">
              <a:buFont typeface="Arial" pitchFamily="34" charset="0"/>
              <a:buChar char="•"/>
            </a:pPr>
            <a:r>
              <a:rPr lang="en-US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Radio in which the processing is completelly digital.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277" y="3092847"/>
            <a:ext cx="5791200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9210" y="6609159"/>
            <a:ext cx="8072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ahoma" pitchFamily="34" charset="0"/>
                <a:cs typeface="Tahoma" pitchFamily="34" charset="0"/>
              </a:rPr>
              <a:t> J. Mitola, “The software radio architecture,” IEEE Communications Magazine, vol. 33, nº 5, pp. 26–38, May 1995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20551" y="3261024"/>
            <a:ext cx="7235825" cy="30659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sz="2000" b="0" i="0" u="none" strike="noStrike" kern="1200" cap="none" spc="0" normalizeH="0" baseline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Times New Roman" pitchFamily="18" charset="0"/>
              </a:rPr>
              <a:t>Joe Mitola says</a:t>
            </a:r>
            <a:r>
              <a:rPr kumimoji="0" lang="en-US" sz="20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, "A software radio is a radio whose channel modulation waveforms are defined in software. That is, waveforms are generated as sampled digital signals, converted from digital to analog via a wideband DAC and then possibly upconverted from IF to RF. The receiver, similarly, employs a wideband Analog to Digital Converter (ADC) that captures all of the channels of the software radio node.    The receiver then extracts, downconverts and demodulates the channel waveform using software on a general purpose processor."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8657" y="1916832"/>
            <a:ext cx="7679578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A 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Software </a:t>
            </a:r>
            <a:r>
              <a:rPr kumimoji="0" lang="pt-P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Defined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Radio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(SDR)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system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is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a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  <a:hlinkClick r:id="rId3" tooltip="Radio"/>
              </a:rPr>
              <a:t>radio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  <a:hlinkClick r:id="rId4" tooltip="Telecommunications"/>
              </a:rPr>
              <a:t>communication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system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where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components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that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have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typically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been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implemented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in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hardware (i.e.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mixers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,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filters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,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amplifiers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,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modulators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/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demodulators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,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detectors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. etc.) are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implemented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using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software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on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a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personal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computer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lang="pt-PT" sz="2400" dirty="0" smtClean="0"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cs typeface="Times New Roman" pitchFamily="18" charset="0"/>
              </a:rPr>
              <a:t>Definition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cs typeface="Times New Roman" pitchFamily="18" charset="0"/>
              </a:rPr>
              <a:t>by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cs typeface="Times New Roman" pitchFamily="18" charset="0"/>
              </a:rPr>
              <a:t> SDR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cs typeface="Times New Roman" pitchFamily="18" charset="0"/>
              </a:rPr>
              <a:t>Forum-</a:t>
            </a: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Software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defined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radio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is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used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to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describe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radios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that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provide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cs typeface="Times New Roman" pitchFamily="18" charset="0"/>
              </a:rPr>
              <a:t>software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cs typeface="Times New Roman" pitchFamily="18" charset="0"/>
              </a:rPr>
              <a:t>control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of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a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variety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of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cs typeface="Times New Roman" pitchFamily="18" charset="0"/>
              </a:rPr>
              <a:t>modulation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cs typeface="Times New Roman" pitchFamily="18" charset="0"/>
              </a:rPr>
              <a:t>techniques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,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wide-band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or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narrow-band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operation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,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communications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security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functions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(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such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as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hopping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),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and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waveform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requirements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of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current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and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evolving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standards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over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a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broad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frequency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range.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9664" y="6164089"/>
            <a:ext cx="18288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700808"/>
            <a:ext cx="6009129" cy="544045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Actual SDR</a:t>
            </a:r>
            <a:r>
              <a:rPr kumimoji="0" lang="en-US" sz="24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systems ….</a:t>
            </a:r>
            <a:endParaRPr kumimoji="0" lang="en-US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pic>
        <p:nvPicPr>
          <p:cNvPr id="850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7995" y="2239925"/>
            <a:ext cx="6314221" cy="2989729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32012" y="5909291"/>
            <a:ext cx="7382435" cy="544045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400" smtClean="0">
                <a:cs typeface="Times New Roman" pitchFamily="18" charset="0"/>
              </a:rPr>
              <a:t>Some parts in the analog domain, some parts in the digital domain. </a:t>
            </a:r>
            <a:endParaRPr kumimoji="0" lang="en-US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3"/>
          <p:cNvSpPr txBox="1">
            <a:spLocks noChangeArrowheads="1"/>
          </p:cNvSpPr>
          <p:nvPr/>
        </p:nvSpPr>
        <p:spPr bwMode="auto">
          <a:xfrm>
            <a:off x="471498" y="1765265"/>
            <a:ext cx="79177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+mj-lt"/>
                <a:cs typeface="Arial" charset="0"/>
              </a:rPr>
              <a:t>SDR has been conquering the analog world, moving from base band to RF.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374848" y="34712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 flipH="1">
            <a:off x="679648" y="34712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679648" y="34712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374848" y="3471275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>
            <a:off x="679648" y="3928475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679648" y="4766675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9705" name="Oval 11"/>
          <p:cNvSpPr>
            <a:spLocks noChangeArrowheads="1"/>
          </p:cNvSpPr>
          <p:nvPr/>
        </p:nvSpPr>
        <p:spPr bwMode="auto">
          <a:xfrm>
            <a:off x="2203648" y="4461875"/>
            <a:ext cx="609600" cy="609600"/>
          </a:xfrm>
          <a:prstGeom prst="ellipse">
            <a:avLst/>
          </a:prstGeom>
          <a:solidFill>
            <a:srgbClr val="FFECC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cs typeface="Times New Roman" pitchFamily="18" charset="0"/>
            </a:endParaRPr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 flipV="1">
            <a:off x="2279848" y="4538075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 flipH="1" flipV="1">
            <a:off x="2279848" y="4538075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9708" name="AutoShape 8"/>
          <p:cNvSpPr>
            <a:spLocks noChangeArrowheads="1"/>
          </p:cNvSpPr>
          <p:nvPr/>
        </p:nvSpPr>
        <p:spPr bwMode="auto">
          <a:xfrm rot="5400000">
            <a:off x="913010" y="4304713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ECC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cs typeface="Times New Roman" pitchFamily="18" charset="0"/>
            </a:endParaRPr>
          </a:p>
        </p:txBody>
      </p:sp>
      <p:sp>
        <p:nvSpPr>
          <p:cNvPr id="29709" name="Line 18"/>
          <p:cNvSpPr>
            <a:spLocks noChangeShapeType="1"/>
          </p:cNvSpPr>
          <p:nvPr/>
        </p:nvSpPr>
        <p:spPr bwMode="auto">
          <a:xfrm>
            <a:off x="2508448" y="50714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9710" name="Text Box 20"/>
          <p:cNvSpPr txBox="1">
            <a:spLocks noChangeArrowheads="1"/>
          </p:cNvSpPr>
          <p:nvPr/>
        </p:nvSpPr>
        <p:spPr bwMode="auto">
          <a:xfrm>
            <a:off x="1746448" y="5484225"/>
            <a:ext cx="152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Variable</a:t>
            </a:r>
            <a:br>
              <a:rPr lang="en-US" sz="2000">
                <a:cs typeface="Times New Roman" pitchFamily="18" charset="0"/>
              </a:rPr>
            </a:br>
            <a:r>
              <a:rPr lang="en-US" sz="2000">
                <a:cs typeface="Times New Roman" pitchFamily="18" charset="0"/>
              </a:rPr>
              <a:t>Frequency</a:t>
            </a:r>
            <a:br>
              <a:rPr lang="en-US" sz="2000">
                <a:cs typeface="Times New Roman" pitchFamily="18" charset="0"/>
              </a:rPr>
            </a:br>
            <a:r>
              <a:rPr lang="en-US" sz="2000">
                <a:cs typeface="Times New Roman" pitchFamily="18" charset="0"/>
              </a:rPr>
              <a:t>Oscillator</a:t>
            </a:r>
          </a:p>
        </p:txBody>
      </p:sp>
      <p:sp>
        <p:nvSpPr>
          <p:cNvPr id="29711" name="Text Box 21"/>
          <p:cNvSpPr txBox="1">
            <a:spLocks noChangeArrowheads="1"/>
          </p:cNvSpPr>
          <p:nvPr/>
        </p:nvSpPr>
        <p:spPr bwMode="auto">
          <a:xfrm>
            <a:off x="4808736" y="5484225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Local</a:t>
            </a:r>
            <a:br>
              <a:rPr lang="en-US" sz="2000">
                <a:cs typeface="Times New Roman" pitchFamily="18" charset="0"/>
              </a:rPr>
            </a:br>
            <a:r>
              <a:rPr lang="en-US" sz="2000">
                <a:cs typeface="Times New Roman" pitchFamily="18" charset="0"/>
              </a:rPr>
              <a:t>Oscillator</a:t>
            </a:r>
          </a:p>
        </p:txBody>
      </p:sp>
      <p:sp>
        <p:nvSpPr>
          <p:cNvPr id="29712" name="Text Box 22"/>
          <p:cNvSpPr txBox="1">
            <a:spLocks noChangeArrowheads="1"/>
          </p:cNvSpPr>
          <p:nvPr/>
        </p:nvSpPr>
        <p:spPr bwMode="auto">
          <a:xfrm>
            <a:off x="70048" y="3096625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Antenna</a:t>
            </a:r>
          </a:p>
        </p:txBody>
      </p:sp>
      <p:sp>
        <p:nvSpPr>
          <p:cNvPr id="29713" name="Line 23"/>
          <p:cNvSpPr>
            <a:spLocks noChangeShapeType="1"/>
          </p:cNvSpPr>
          <p:nvPr/>
        </p:nvSpPr>
        <p:spPr bwMode="auto">
          <a:xfrm>
            <a:off x="3270448" y="3166475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9714" name="Line 24"/>
          <p:cNvSpPr>
            <a:spLocks noChangeShapeType="1"/>
          </p:cNvSpPr>
          <p:nvPr/>
        </p:nvSpPr>
        <p:spPr bwMode="auto">
          <a:xfrm>
            <a:off x="6318448" y="3166475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9715" name="Rectangle 25"/>
          <p:cNvSpPr>
            <a:spLocks noChangeArrowheads="1"/>
          </p:cNvSpPr>
          <p:nvPr/>
        </p:nvSpPr>
        <p:spPr bwMode="auto">
          <a:xfrm>
            <a:off x="3403798" y="4385675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cs typeface="Times New Roman" pitchFamily="18" charset="0"/>
              </a:rPr>
              <a:t>Bandpass</a:t>
            </a:r>
            <a:br>
              <a:rPr lang="en-US" sz="2000" b="1">
                <a:cs typeface="Times New Roman" pitchFamily="18" charset="0"/>
              </a:rPr>
            </a:br>
            <a:r>
              <a:rPr lang="en-US" sz="2000" b="1">
                <a:cs typeface="Times New Roman" pitchFamily="18" charset="0"/>
              </a:rPr>
              <a:t>Filter</a:t>
            </a:r>
            <a:endParaRPr lang="en-US" sz="2000" b="1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29716" name="Text Box 26"/>
          <p:cNvSpPr txBox="1">
            <a:spLocks noChangeArrowheads="1"/>
          </p:cNvSpPr>
          <p:nvPr/>
        </p:nvSpPr>
        <p:spPr bwMode="auto">
          <a:xfrm>
            <a:off x="1441648" y="3090275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RF</a:t>
            </a:r>
          </a:p>
        </p:txBody>
      </p:sp>
      <p:sp>
        <p:nvSpPr>
          <p:cNvPr id="29717" name="Text Box 27"/>
          <p:cNvSpPr txBox="1">
            <a:spLocks noChangeArrowheads="1"/>
          </p:cNvSpPr>
          <p:nvPr/>
        </p:nvSpPr>
        <p:spPr bwMode="auto">
          <a:xfrm>
            <a:off x="4184848" y="3090275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IF</a:t>
            </a:r>
          </a:p>
        </p:txBody>
      </p:sp>
      <p:sp>
        <p:nvSpPr>
          <p:cNvPr id="29718" name="Text Box 28"/>
          <p:cNvSpPr txBox="1">
            <a:spLocks noChangeArrowheads="1"/>
          </p:cNvSpPr>
          <p:nvPr/>
        </p:nvSpPr>
        <p:spPr bwMode="auto">
          <a:xfrm>
            <a:off x="6394648" y="3090275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Baseband</a:t>
            </a:r>
          </a:p>
        </p:txBody>
      </p:sp>
      <p:sp>
        <p:nvSpPr>
          <p:cNvPr id="29719" name="Rectangle 29"/>
          <p:cNvSpPr>
            <a:spLocks noChangeArrowheads="1"/>
          </p:cNvSpPr>
          <p:nvPr/>
        </p:nvSpPr>
        <p:spPr bwMode="auto">
          <a:xfrm>
            <a:off x="6699448" y="4157075"/>
            <a:ext cx="1447800" cy="1219200"/>
          </a:xfrm>
          <a:prstGeom prst="rect">
            <a:avLst/>
          </a:prstGeom>
          <a:solidFill>
            <a:srgbClr val="FFD89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cs typeface="Times New Roman" pitchFamily="18" charset="0"/>
              </a:rPr>
              <a:t>ADC/DAC</a:t>
            </a:r>
            <a:br>
              <a:rPr lang="en-US" sz="2000" b="1">
                <a:cs typeface="Times New Roman" pitchFamily="18" charset="0"/>
              </a:rPr>
            </a:br>
            <a:r>
              <a:rPr lang="en-US" sz="2000" b="1">
                <a:cs typeface="Times New Roman" pitchFamily="18" charset="0"/>
              </a:rPr>
              <a:t>DSP</a:t>
            </a:r>
            <a:endParaRPr lang="en-US" sz="2000" b="1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29721" name="Oval 15"/>
          <p:cNvSpPr>
            <a:spLocks noChangeArrowheads="1"/>
          </p:cNvSpPr>
          <p:nvPr/>
        </p:nvSpPr>
        <p:spPr bwMode="auto">
          <a:xfrm>
            <a:off x="5294511" y="4461875"/>
            <a:ext cx="6096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000">
              <a:cs typeface="Times New Roman" pitchFamily="18" charset="0"/>
            </a:endParaRPr>
          </a:p>
        </p:txBody>
      </p:sp>
      <p:sp>
        <p:nvSpPr>
          <p:cNvPr id="29722" name="Line 16"/>
          <p:cNvSpPr>
            <a:spLocks noChangeShapeType="1"/>
          </p:cNvSpPr>
          <p:nvPr/>
        </p:nvSpPr>
        <p:spPr bwMode="auto">
          <a:xfrm flipV="1">
            <a:off x="5370711" y="4538075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9723" name="Line 17"/>
          <p:cNvSpPr>
            <a:spLocks noChangeShapeType="1"/>
          </p:cNvSpPr>
          <p:nvPr/>
        </p:nvSpPr>
        <p:spPr bwMode="auto">
          <a:xfrm flipH="1" flipV="1">
            <a:off x="5370711" y="4538075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9724" name="Line 19"/>
          <p:cNvSpPr>
            <a:spLocks noChangeShapeType="1"/>
          </p:cNvSpPr>
          <p:nvPr/>
        </p:nvSpPr>
        <p:spPr bwMode="auto">
          <a:xfrm>
            <a:off x="5599311" y="50714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282390" y="3532584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 flipH="1">
            <a:off x="587190" y="3532584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587190" y="3532584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282390" y="353258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0727" name="Line 9"/>
          <p:cNvSpPr>
            <a:spLocks noChangeShapeType="1"/>
          </p:cNvSpPr>
          <p:nvPr/>
        </p:nvSpPr>
        <p:spPr bwMode="auto">
          <a:xfrm>
            <a:off x="587190" y="3989784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587190" y="4827984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0729" name="Oval 11"/>
          <p:cNvSpPr>
            <a:spLocks noChangeArrowheads="1"/>
          </p:cNvSpPr>
          <p:nvPr/>
        </p:nvSpPr>
        <p:spPr bwMode="auto">
          <a:xfrm>
            <a:off x="2111190" y="4523184"/>
            <a:ext cx="609600" cy="609600"/>
          </a:xfrm>
          <a:prstGeom prst="ellipse">
            <a:avLst/>
          </a:prstGeom>
          <a:solidFill>
            <a:srgbClr val="FFD89B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cs typeface="Times New Roman" pitchFamily="18" charset="0"/>
            </a:endParaRPr>
          </a:p>
        </p:txBody>
      </p:sp>
      <p:sp>
        <p:nvSpPr>
          <p:cNvPr id="30730" name="Line 13"/>
          <p:cNvSpPr>
            <a:spLocks noChangeShapeType="1"/>
          </p:cNvSpPr>
          <p:nvPr/>
        </p:nvSpPr>
        <p:spPr bwMode="auto">
          <a:xfrm flipV="1">
            <a:off x="2187390" y="4599384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0731" name="Line 14"/>
          <p:cNvSpPr>
            <a:spLocks noChangeShapeType="1"/>
          </p:cNvSpPr>
          <p:nvPr/>
        </p:nvSpPr>
        <p:spPr bwMode="auto">
          <a:xfrm flipH="1" flipV="1">
            <a:off x="2187390" y="4599384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0732" name="AutoShape 8"/>
          <p:cNvSpPr>
            <a:spLocks noChangeArrowheads="1"/>
          </p:cNvSpPr>
          <p:nvPr/>
        </p:nvSpPr>
        <p:spPr bwMode="auto">
          <a:xfrm rot="5400000">
            <a:off x="820552" y="4366022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D89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cs typeface="Times New Roman" pitchFamily="18" charset="0"/>
            </a:endParaRPr>
          </a:p>
        </p:txBody>
      </p:sp>
      <p:sp>
        <p:nvSpPr>
          <p:cNvPr id="30733" name="Line 18"/>
          <p:cNvSpPr>
            <a:spLocks noChangeShapeType="1"/>
          </p:cNvSpPr>
          <p:nvPr/>
        </p:nvSpPr>
        <p:spPr bwMode="auto">
          <a:xfrm>
            <a:off x="2415990" y="5132784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0734" name="Text Box 20"/>
          <p:cNvSpPr txBox="1">
            <a:spLocks noChangeArrowheads="1"/>
          </p:cNvSpPr>
          <p:nvPr/>
        </p:nvSpPr>
        <p:spPr bwMode="auto">
          <a:xfrm>
            <a:off x="1653990" y="5545534"/>
            <a:ext cx="152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Variable</a:t>
            </a:r>
            <a:br>
              <a:rPr lang="en-US" sz="2000">
                <a:cs typeface="Times New Roman" pitchFamily="18" charset="0"/>
              </a:rPr>
            </a:br>
            <a:r>
              <a:rPr lang="en-US" sz="2000">
                <a:cs typeface="Times New Roman" pitchFamily="18" charset="0"/>
              </a:rPr>
              <a:t>Frequency</a:t>
            </a:r>
            <a:br>
              <a:rPr lang="en-US" sz="2000">
                <a:cs typeface="Times New Roman" pitchFamily="18" charset="0"/>
              </a:rPr>
            </a:br>
            <a:r>
              <a:rPr lang="en-US" sz="2000">
                <a:cs typeface="Times New Roman" pitchFamily="18" charset="0"/>
              </a:rPr>
              <a:t>Oscillator</a:t>
            </a:r>
          </a:p>
        </p:txBody>
      </p:sp>
      <p:sp>
        <p:nvSpPr>
          <p:cNvPr id="30735" name="Text Box 22"/>
          <p:cNvSpPr txBox="1">
            <a:spLocks noChangeArrowheads="1"/>
          </p:cNvSpPr>
          <p:nvPr/>
        </p:nvSpPr>
        <p:spPr bwMode="auto">
          <a:xfrm>
            <a:off x="-22410" y="3157934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Antenna</a:t>
            </a:r>
          </a:p>
        </p:txBody>
      </p:sp>
      <p:sp>
        <p:nvSpPr>
          <p:cNvPr id="30736" name="Line 23"/>
          <p:cNvSpPr>
            <a:spLocks noChangeShapeType="1"/>
          </p:cNvSpPr>
          <p:nvPr/>
        </p:nvSpPr>
        <p:spPr bwMode="auto">
          <a:xfrm>
            <a:off x="3177990" y="3227784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737" name="Line 24"/>
          <p:cNvSpPr>
            <a:spLocks noChangeShapeType="1"/>
          </p:cNvSpPr>
          <p:nvPr/>
        </p:nvSpPr>
        <p:spPr bwMode="auto">
          <a:xfrm>
            <a:off x="6225990" y="3227784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738" name="Text Box 26"/>
          <p:cNvSpPr txBox="1">
            <a:spLocks noChangeArrowheads="1"/>
          </p:cNvSpPr>
          <p:nvPr/>
        </p:nvSpPr>
        <p:spPr bwMode="auto">
          <a:xfrm>
            <a:off x="1349190" y="3151584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RF</a:t>
            </a:r>
          </a:p>
        </p:txBody>
      </p:sp>
      <p:sp>
        <p:nvSpPr>
          <p:cNvPr id="30739" name="Text Box 27"/>
          <p:cNvSpPr txBox="1">
            <a:spLocks noChangeArrowheads="1"/>
          </p:cNvSpPr>
          <p:nvPr/>
        </p:nvSpPr>
        <p:spPr bwMode="auto">
          <a:xfrm>
            <a:off x="4092390" y="3151584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IF</a:t>
            </a:r>
          </a:p>
        </p:txBody>
      </p:sp>
      <p:sp>
        <p:nvSpPr>
          <p:cNvPr id="30740" name="Text Box 28"/>
          <p:cNvSpPr txBox="1">
            <a:spLocks noChangeArrowheads="1"/>
          </p:cNvSpPr>
          <p:nvPr/>
        </p:nvSpPr>
        <p:spPr bwMode="auto">
          <a:xfrm>
            <a:off x="6302190" y="3151584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Baseband</a:t>
            </a:r>
          </a:p>
        </p:txBody>
      </p:sp>
      <p:sp>
        <p:nvSpPr>
          <p:cNvPr id="30741" name="Rectangle 29"/>
          <p:cNvSpPr>
            <a:spLocks noChangeArrowheads="1"/>
          </p:cNvSpPr>
          <p:nvPr/>
        </p:nvSpPr>
        <p:spPr bwMode="auto">
          <a:xfrm>
            <a:off x="3954278" y="4170759"/>
            <a:ext cx="14478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cs typeface="Times New Roman" pitchFamily="18" charset="0"/>
              </a:rPr>
              <a:t>ADC/DAC</a:t>
            </a:r>
            <a:br>
              <a:rPr lang="en-US" sz="2000" b="1">
                <a:cs typeface="Times New Roman" pitchFamily="18" charset="0"/>
              </a:rPr>
            </a:br>
            <a:r>
              <a:rPr lang="en-US" sz="2000" b="1">
                <a:cs typeface="Times New Roman" pitchFamily="18" charset="0"/>
              </a:rPr>
              <a:t>DSP</a:t>
            </a:r>
            <a:endParaRPr lang="en-US" sz="2000" b="1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30742" name="Text Box 20"/>
          <p:cNvSpPr txBox="1">
            <a:spLocks noChangeArrowheads="1"/>
          </p:cNvSpPr>
          <p:nvPr/>
        </p:nvSpPr>
        <p:spPr bwMode="auto">
          <a:xfrm>
            <a:off x="6597465" y="3742134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All Digital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471498" y="1765265"/>
            <a:ext cx="79177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+mj-lt"/>
                <a:cs typeface="Arial" charset="0"/>
              </a:rPr>
              <a:t>SDR has been conquering the analog world, moving from base band to RF.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295837" y="3532584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H="1">
            <a:off x="600637" y="3532584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600637" y="3532584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295837" y="353258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600637" y="3989784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600637" y="4827984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1753" name="AutoShape 8"/>
          <p:cNvSpPr>
            <a:spLocks noChangeArrowheads="1"/>
          </p:cNvSpPr>
          <p:nvPr/>
        </p:nvSpPr>
        <p:spPr bwMode="auto">
          <a:xfrm rot="5400000">
            <a:off x="833999" y="4366022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D89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cs typeface="Times New Roman" pitchFamily="18" charset="0"/>
            </a:endParaRPr>
          </a:p>
        </p:txBody>
      </p:sp>
      <p:sp>
        <p:nvSpPr>
          <p:cNvPr id="31754" name="Text Box 22"/>
          <p:cNvSpPr txBox="1">
            <a:spLocks noChangeArrowheads="1"/>
          </p:cNvSpPr>
          <p:nvPr/>
        </p:nvSpPr>
        <p:spPr bwMode="auto">
          <a:xfrm>
            <a:off x="-8963" y="3157934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Antenna</a:t>
            </a:r>
          </a:p>
        </p:txBody>
      </p:sp>
      <p:sp>
        <p:nvSpPr>
          <p:cNvPr id="31755" name="Line 23"/>
          <p:cNvSpPr>
            <a:spLocks noChangeShapeType="1"/>
          </p:cNvSpPr>
          <p:nvPr/>
        </p:nvSpPr>
        <p:spPr bwMode="auto">
          <a:xfrm>
            <a:off x="3967725" y="3227784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1756" name="Line 24"/>
          <p:cNvSpPr>
            <a:spLocks noChangeShapeType="1"/>
          </p:cNvSpPr>
          <p:nvPr/>
        </p:nvSpPr>
        <p:spPr bwMode="auto">
          <a:xfrm>
            <a:off x="6239437" y="3227784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/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31757" name="Text Box 26"/>
          <p:cNvSpPr txBox="1">
            <a:spLocks noChangeArrowheads="1"/>
          </p:cNvSpPr>
          <p:nvPr/>
        </p:nvSpPr>
        <p:spPr bwMode="auto">
          <a:xfrm>
            <a:off x="1362637" y="3151584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RF</a:t>
            </a:r>
          </a:p>
        </p:txBody>
      </p:sp>
      <p:sp>
        <p:nvSpPr>
          <p:cNvPr id="31758" name="Text Box 27"/>
          <p:cNvSpPr txBox="1">
            <a:spLocks noChangeArrowheads="1"/>
          </p:cNvSpPr>
          <p:nvPr/>
        </p:nvSpPr>
        <p:spPr bwMode="auto">
          <a:xfrm>
            <a:off x="4105837" y="3151584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IF</a:t>
            </a:r>
          </a:p>
        </p:txBody>
      </p:sp>
      <p:sp>
        <p:nvSpPr>
          <p:cNvPr id="31759" name="Text Box 28"/>
          <p:cNvSpPr txBox="1">
            <a:spLocks noChangeArrowheads="1"/>
          </p:cNvSpPr>
          <p:nvPr/>
        </p:nvSpPr>
        <p:spPr bwMode="auto">
          <a:xfrm>
            <a:off x="6315637" y="3151584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Baseband</a:t>
            </a:r>
          </a:p>
        </p:txBody>
      </p:sp>
      <p:sp>
        <p:nvSpPr>
          <p:cNvPr id="31760" name="Rectangle 29"/>
          <p:cNvSpPr>
            <a:spLocks noChangeArrowheads="1"/>
          </p:cNvSpPr>
          <p:nvPr/>
        </p:nvSpPr>
        <p:spPr bwMode="auto">
          <a:xfrm>
            <a:off x="2181787" y="4170759"/>
            <a:ext cx="1447800" cy="1219200"/>
          </a:xfrm>
          <a:prstGeom prst="rect">
            <a:avLst/>
          </a:prstGeom>
          <a:solidFill>
            <a:srgbClr val="FFD89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cs typeface="Times New Roman" pitchFamily="18" charset="0"/>
              </a:rPr>
              <a:t>ADC/DAC</a:t>
            </a:r>
            <a:br>
              <a:rPr lang="en-US" sz="2000" b="1">
                <a:cs typeface="Times New Roman" pitchFamily="18" charset="0"/>
              </a:rPr>
            </a:br>
            <a:r>
              <a:rPr lang="en-US" sz="2000" b="1">
                <a:cs typeface="Times New Roman" pitchFamily="18" charset="0"/>
              </a:rPr>
              <a:t>DSP</a:t>
            </a:r>
            <a:endParaRPr lang="en-US" sz="2000" b="1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31761" name="Text Box 20"/>
          <p:cNvSpPr txBox="1">
            <a:spLocks noChangeArrowheads="1"/>
          </p:cNvSpPr>
          <p:nvPr/>
        </p:nvSpPr>
        <p:spPr bwMode="auto">
          <a:xfrm>
            <a:off x="6610912" y="3742134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All Digital</a:t>
            </a:r>
          </a:p>
        </p:txBody>
      </p:sp>
      <p:sp>
        <p:nvSpPr>
          <p:cNvPr id="31762" name="Text Box 20"/>
          <p:cNvSpPr txBox="1">
            <a:spLocks noChangeArrowheads="1"/>
          </p:cNvSpPr>
          <p:nvPr/>
        </p:nvSpPr>
        <p:spPr bwMode="auto">
          <a:xfrm>
            <a:off x="4324912" y="3742134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All Digital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71498" y="1765265"/>
            <a:ext cx="79177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+mj-lt"/>
                <a:cs typeface="Arial" charset="0"/>
              </a:rPr>
              <a:t>SDR has been conquering the analog world, moving from base band to RF.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05934" y="1641727"/>
            <a:ext cx="79177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40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5934" y="1641727"/>
            <a:ext cx="791779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+mj-lt"/>
                <a:cs typeface="Arial" charset="0"/>
              </a:rPr>
              <a:t>In a real SDR, multi-band and multi-standard we should be aware of:</a:t>
            </a:r>
          </a:p>
          <a:p>
            <a:pPr lvl="1" algn="just">
              <a:lnSpc>
                <a:spcPct val="125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Arial" charset="0"/>
              </a:rPr>
              <a:t> Adaptive filtering in order to reduce noise and subsequently increase of SNR.</a:t>
            </a:r>
          </a:p>
          <a:p>
            <a:pPr lvl="1" algn="just">
              <a:lnSpc>
                <a:spcPct val="125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Arial" charset="0"/>
              </a:rPr>
              <a:t> Guarantee the out-of-band rejection for all standards and change in bandwidth.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endParaRPr lang="en-US" sz="2400" dirty="0" smtClean="0">
              <a:latin typeface="+mj-lt"/>
              <a:cs typeface="Arial" charset="0"/>
            </a:endParaRPr>
          </a:p>
          <a:p>
            <a:pPr algn="just">
              <a:lnSpc>
                <a:spcPct val="125000"/>
              </a:lnSpc>
              <a:spcBef>
                <a:spcPct val="50000"/>
              </a:spcBef>
              <a:defRPr/>
            </a:pPr>
            <a:endParaRPr lang="en-US" sz="2400" dirty="0">
              <a:latin typeface="+mj-lt"/>
              <a:cs typeface="Arial" charset="0"/>
            </a:endParaRPr>
          </a:p>
        </p:txBody>
      </p:sp>
      <p:pic>
        <p:nvPicPr>
          <p:cNvPr id="851970" name="Picture 2" descr="http://images.google.pt/url?q=http://www.mobilecomms-technology.com/contractor_images/sat/3s-bandpass-filter.jpg&amp;usg=AFQjCNF-0B2tkfkB81HD_7UFK-y672DR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365104"/>
            <a:ext cx="2048442" cy="234888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40466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12" charset="0"/>
                <a:ea typeface="Tahoma" pitchFamily="34" charset="0"/>
                <a:cs typeface="Tahoma" pitchFamily="112" charset="0"/>
              </a:rPr>
              <a:t>Software Defined Radio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P101973124_template">
  <a:themeElements>
    <a:clrScheme name="neuron">
      <a:dk1>
        <a:sysClr val="windowText" lastClr="000000"/>
      </a:dk1>
      <a:lt1>
        <a:srgbClr val="000000"/>
      </a:lt1>
      <a:dk2>
        <a:srgbClr val="1F497D"/>
      </a:dk2>
      <a:lt2>
        <a:srgbClr val="985D7D"/>
      </a:lt2>
      <a:accent1>
        <a:srgbClr val="743660"/>
      </a:accent1>
      <a:accent2>
        <a:srgbClr val="8F5171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793B5B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9A6909-CAA6-45F5-AE1A-7CB1B6362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TP101973124_template</Template>
  <TotalTime>407</TotalTime>
  <Words>1066</Words>
  <Application>Microsoft Macintosh PowerPoint</Application>
  <PresentationFormat>On-screen Show (4:3)</PresentationFormat>
  <Paragraphs>256</Paragraphs>
  <Slides>27</Slides>
  <Notes>6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TP101973124_template</vt:lpstr>
      <vt:lpstr>Equation</vt:lpstr>
      <vt:lpstr>Εξίσωση</vt:lpstr>
      <vt:lpstr>Designer Drawing</vt:lpstr>
      <vt:lpstr>Visio</vt:lpstr>
      <vt:lpstr>Tecnologias Digitais para Sistemas de Rádio Definidos por Software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nbcarvalho</dc:creator>
  <cp:lastModifiedBy>Jose Vieira</cp:lastModifiedBy>
  <cp:revision>98</cp:revision>
  <dcterms:created xsi:type="dcterms:W3CDTF">2010-09-15T21:07:17Z</dcterms:created>
  <dcterms:modified xsi:type="dcterms:W3CDTF">2014-02-14T13:04:59Z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TC101973125</vt:lpwstr>
  </property>
</Properties>
</file>